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s/slide47.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4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2"/>
  </p:notesMasterIdLst>
  <p:sldIdLst>
    <p:sldId id="256" r:id="rId2"/>
    <p:sldId id="305" r:id="rId3"/>
    <p:sldId id="306" r:id="rId4"/>
    <p:sldId id="307" r:id="rId5"/>
    <p:sldId id="308" r:id="rId6"/>
    <p:sldId id="257" r:id="rId7"/>
    <p:sldId id="258" r:id="rId8"/>
    <p:sldId id="259" r:id="rId9"/>
    <p:sldId id="260" r:id="rId10"/>
    <p:sldId id="261" r:id="rId11"/>
    <p:sldId id="262" r:id="rId12"/>
    <p:sldId id="263" r:id="rId13"/>
    <p:sldId id="290" r:id="rId14"/>
    <p:sldId id="264" r:id="rId15"/>
    <p:sldId id="265" r:id="rId16"/>
    <p:sldId id="266" r:id="rId17"/>
    <p:sldId id="267" r:id="rId18"/>
    <p:sldId id="268" r:id="rId19"/>
    <p:sldId id="269" r:id="rId20"/>
    <p:sldId id="270" r:id="rId21"/>
    <p:sldId id="309" r:id="rId22"/>
    <p:sldId id="272" r:id="rId23"/>
    <p:sldId id="291" r:id="rId24"/>
    <p:sldId id="273" r:id="rId25"/>
    <p:sldId id="274" r:id="rId26"/>
    <p:sldId id="292" r:id="rId27"/>
    <p:sldId id="293" r:id="rId28"/>
    <p:sldId id="276" r:id="rId29"/>
    <p:sldId id="277" r:id="rId30"/>
    <p:sldId id="278" r:id="rId31"/>
    <p:sldId id="279" r:id="rId32"/>
    <p:sldId id="280" r:id="rId33"/>
    <p:sldId id="294" r:id="rId34"/>
    <p:sldId id="282" r:id="rId35"/>
    <p:sldId id="283" r:id="rId36"/>
    <p:sldId id="284" r:id="rId37"/>
    <p:sldId id="285" r:id="rId38"/>
    <p:sldId id="286" r:id="rId39"/>
    <p:sldId id="287" r:id="rId40"/>
    <p:sldId id="289" r:id="rId41"/>
    <p:sldId id="295" r:id="rId42"/>
    <p:sldId id="296" r:id="rId43"/>
    <p:sldId id="297" r:id="rId44"/>
    <p:sldId id="298" r:id="rId45"/>
    <p:sldId id="299" r:id="rId46"/>
    <p:sldId id="300" r:id="rId47"/>
    <p:sldId id="301" r:id="rId48"/>
    <p:sldId id="302" r:id="rId49"/>
    <p:sldId id="303" r:id="rId50"/>
    <p:sldId id="304" r:id="rId5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6FABB6B-3C93-4383-B9CB-327698949216}" type="datetimeFigureOut">
              <a:rPr lang="en-US" smtClean="0"/>
              <a:pPr/>
              <a:t>8/21/2020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E4406AB-49CE-4CB4-AEDA-A94AAFB644F4}"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4406AB-49CE-4CB4-AEDA-A94AAFB644F4}" type="slidenum">
              <a:rPr lang="en-US" smtClean="0"/>
              <a:pPr/>
              <a:t>5</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EE4406AB-49CE-4CB4-AEDA-A94AAFB644F4}" type="slidenum">
              <a:rPr lang="en-US" smtClean="0"/>
              <a:pPr/>
              <a:t>49</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E916DB9-64DC-41E2-AC4C-3E2AF548E9B0}" type="datetimeFigureOut">
              <a:rPr lang="en-US" smtClean="0"/>
              <a:pPr/>
              <a:t>8/21/2020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9A227B-6087-494D-9275-7BA1FF78CEF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916DB9-64DC-41E2-AC4C-3E2AF548E9B0}" type="datetimeFigureOut">
              <a:rPr lang="en-US" smtClean="0"/>
              <a:pPr/>
              <a:t>8/21/2020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9A227B-6087-494D-9275-7BA1FF78CE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916DB9-64DC-41E2-AC4C-3E2AF548E9B0}" type="datetimeFigureOut">
              <a:rPr lang="en-US" smtClean="0"/>
              <a:pPr/>
              <a:t>8/21/2020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9A227B-6087-494D-9275-7BA1FF78CE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E916DB9-64DC-41E2-AC4C-3E2AF548E9B0}" type="datetimeFigureOut">
              <a:rPr lang="en-US" smtClean="0"/>
              <a:pPr/>
              <a:t>8/21/2020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9A227B-6087-494D-9275-7BA1FF78CE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E916DB9-64DC-41E2-AC4C-3E2AF548E9B0}" type="datetimeFigureOut">
              <a:rPr lang="en-US" smtClean="0"/>
              <a:pPr/>
              <a:t>8/21/2020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19A227B-6087-494D-9275-7BA1FF78CEF1}"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E916DB9-64DC-41E2-AC4C-3E2AF548E9B0}" type="datetimeFigureOut">
              <a:rPr lang="en-US" smtClean="0"/>
              <a:pPr/>
              <a:t>8/21/2020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9A227B-6087-494D-9275-7BA1FF78CE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E916DB9-64DC-41E2-AC4C-3E2AF548E9B0}" type="datetimeFigureOut">
              <a:rPr lang="en-US" smtClean="0"/>
              <a:pPr/>
              <a:t>8/21/2020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19A227B-6087-494D-9275-7BA1FF78CEF1}"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E916DB9-64DC-41E2-AC4C-3E2AF548E9B0}" type="datetimeFigureOut">
              <a:rPr lang="en-US" smtClean="0"/>
              <a:pPr/>
              <a:t>8/21/2020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19A227B-6087-494D-9275-7BA1FF78CE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E916DB9-64DC-41E2-AC4C-3E2AF548E9B0}" type="datetimeFigureOut">
              <a:rPr lang="en-US" smtClean="0"/>
              <a:pPr/>
              <a:t>8/21/2020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19A227B-6087-494D-9275-7BA1FF78CE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916DB9-64DC-41E2-AC4C-3E2AF548E9B0}" type="datetimeFigureOut">
              <a:rPr lang="en-US" smtClean="0"/>
              <a:pPr/>
              <a:t>8/21/2020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9A227B-6087-494D-9275-7BA1FF78CE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E916DB9-64DC-41E2-AC4C-3E2AF548E9B0}" type="datetimeFigureOut">
              <a:rPr lang="en-US" smtClean="0"/>
              <a:pPr/>
              <a:t>8/21/2020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19A227B-6087-494D-9275-7BA1FF78CEF1}"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E916DB9-64DC-41E2-AC4C-3E2AF548E9B0}" type="datetimeFigureOut">
              <a:rPr lang="en-US" smtClean="0"/>
              <a:pPr/>
              <a:t>8/21/2020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19A227B-6087-494D-9275-7BA1FF78CEF1}"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42985"/>
            <a:ext cx="7772400" cy="1785949"/>
          </a:xfrm>
        </p:spPr>
        <p:txBody>
          <a:bodyPr/>
          <a:lstStyle/>
          <a:p>
            <a:r>
              <a:rPr lang="en-US" dirty="0" smtClean="0"/>
              <a:t>KANAD CIRCLE</a:t>
            </a:r>
            <a:endParaRPr lang="en-US" dirty="0"/>
          </a:p>
        </p:txBody>
      </p:sp>
      <p:sp>
        <p:nvSpPr>
          <p:cNvPr id="3" name="Subtitle 2"/>
          <p:cNvSpPr>
            <a:spLocks noGrp="1"/>
          </p:cNvSpPr>
          <p:nvPr>
            <p:ph type="subTitle" idx="1"/>
          </p:nvPr>
        </p:nvSpPr>
        <p:spPr>
          <a:xfrm>
            <a:off x="1371600" y="2786058"/>
            <a:ext cx="6400800" cy="2852742"/>
          </a:xfrm>
        </p:spPr>
        <p:txBody>
          <a:bodyPr>
            <a:normAutofit fontScale="85000" lnSpcReduction="20000"/>
          </a:bodyPr>
          <a:lstStyle/>
          <a:p>
            <a:r>
              <a:rPr lang="en-US" dirty="0" smtClean="0"/>
              <a:t>College of Engineering </a:t>
            </a:r>
          </a:p>
          <a:p>
            <a:r>
              <a:rPr lang="en-US" dirty="0" smtClean="0"/>
              <a:t>PUNE</a:t>
            </a:r>
          </a:p>
          <a:p>
            <a:endParaRPr lang="en-US" dirty="0" smtClean="0"/>
          </a:p>
          <a:p>
            <a:r>
              <a:rPr lang="en-US" dirty="0" smtClean="0">
                <a:solidFill>
                  <a:srgbClr val="FF0000"/>
                </a:solidFill>
              </a:rPr>
              <a:t>Ref: </a:t>
            </a:r>
            <a:r>
              <a:rPr lang="en-US" i="1" dirty="0" smtClean="0">
                <a:solidFill>
                  <a:srgbClr val="FF0000"/>
                </a:solidFill>
              </a:rPr>
              <a:t>Proceedings of the 2012 International Conference on Industrial Engineering and Operations Management Istanbul, Turkey, July 3 – 6, 2012</a:t>
            </a:r>
            <a:endParaRPr lang="en-US" dirty="0" smtClean="0">
              <a:solidFill>
                <a:srgbClr val="FF0000"/>
              </a:solidFill>
            </a:endParaRPr>
          </a:p>
          <a:p>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Histogram</a:t>
            </a:r>
            <a:endParaRPr lang="en-US" dirty="0"/>
          </a:p>
        </p:txBody>
      </p:sp>
      <p:pic>
        <p:nvPicPr>
          <p:cNvPr id="2050" name="Picture 2"/>
          <p:cNvPicPr>
            <a:picLocks noGrp="1" noChangeAspect="1" noChangeArrowheads="1"/>
          </p:cNvPicPr>
          <p:nvPr>
            <p:ph idx="1"/>
          </p:nvPr>
        </p:nvPicPr>
        <p:blipFill>
          <a:blip r:embed="rId2"/>
          <a:srcRect/>
          <a:stretch>
            <a:fillRect/>
          </a:stretch>
        </p:blipFill>
        <p:spPr bwMode="auto">
          <a:xfrm>
            <a:off x="1481914" y="1500174"/>
            <a:ext cx="5947606" cy="4548170"/>
          </a:xfrm>
          <a:prstGeom prst="rect">
            <a:avLst/>
          </a:prstGeom>
          <a:noFill/>
          <a:ln w="9525">
            <a:noFill/>
            <a:miter lim="800000"/>
            <a:headEnd/>
            <a:tailEnd/>
          </a:ln>
          <a:effec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4) </a:t>
            </a:r>
            <a:r>
              <a:rPr lang="en-US" b="1" dirty="0" smtClean="0">
                <a:solidFill>
                  <a:srgbClr val="FF0000"/>
                </a:solidFill>
              </a:rPr>
              <a:t>Problem Selection </a:t>
            </a:r>
            <a:r>
              <a:rPr lang="en-US" sz="1800" b="1" dirty="0" smtClean="0"/>
              <a:t>(2) </a:t>
            </a:r>
            <a:r>
              <a:rPr lang="en-US" b="1" dirty="0" smtClean="0"/>
              <a:t/>
            </a:r>
            <a:br>
              <a:rPr lang="en-US" b="1" dirty="0" smtClean="0"/>
            </a:br>
            <a:endParaRPr lang="en-US" dirty="0"/>
          </a:p>
        </p:txBody>
      </p:sp>
      <p:sp>
        <p:nvSpPr>
          <p:cNvPr id="3" name="Content Placeholder 2"/>
          <p:cNvSpPr>
            <a:spLocks noGrp="1"/>
          </p:cNvSpPr>
          <p:nvPr>
            <p:ph idx="1"/>
          </p:nvPr>
        </p:nvSpPr>
        <p:spPr/>
        <p:txBody>
          <a:bodyPr/>
          <a:lstStyle/>
          <a:p>
            <a:endParaRPr lang="en-US" dirty="0"/>
          </a:p>
          <a:p>
            <a:pPr>
              <a:buNone/>
            </a:pPr>
            <a:r>
              <a:rPr lang="en-US" dirty="0" smtClean="0"/>
              <a:t>                     The </a:t>
            </a:r>
            <a:r>
              <a:rPr lang="en-US" dirty="0"/>
              <a:t>problem selection is the most important part of any case study. The proper selection of problem leads to the positive results of the case study otherwise failures leads to the loss of confidence in the group. </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a:t>
            </a:r>
            <a:endParaRPr lang="en-US" dirty="0"/>
          </a:p>
        </p:txBody>
      </p:sp>
      <p:sp>
        <p:nvSpPr>
          <p:cNvPr id="3" name="Content Placeholder 2"/>
          <p:cNvSpPr>
            <a:spLocks noGrp="1"/>
          </p:cNvSpPr>
          <p:nvPr>
            <p:ph idx="1"/>
          </p:nvPr>
        </p:nvSpPr>
        <p:spPr/>
        <p:txBody>
          <a:bodyPr>
            <a:normAutofit fontScale="85000" lnSpcReduction="10000"/>
          </a:bodyPr>
          <a:lstStyle/>
          <a:p>
            <a:pPr>
              <a:buNone/>
            </a:pPr>
            <a:r>
              <a:rPr lang="en-US" dirty="0" smtClean="0"/>
              <a:t>The basic conditions which </a:t>
            </a:r>
            <a:r>
              <a:rPr lang="en-US" dirty="0"/>
              <a:t>KANAD QC members considered while selecting a problem for their case study among 52 identified problems were as follows: </a:t>
            </a:r>
          </a:p>
          <a:p>
            <a:pPr>
              <a:buNone/>
            </a:pPr>
            <a:r>
              <a:rPr lang="en-US" dirty="0"/>
              <a:t>• The problem should be </a:t>
            </a:r>
            <a:r>
              <a:rPr lang="en-US" dirty="0">
                <a:solidFill>
                  <a:srgbClr val="FF0000"/>
                </a:solidFill>
              </a:rPr>
              <a:t>selected from Green Zone </a:t>
            </a:r>
            <a:r>
              <a:rPr lang="en-US" dirty="0"/>
              <a:t>problems. Because those problems needs involvement of QC members only, to solve them. </a:t>
            </a:r>
          </a:p>
          <a:p>
            <a:pPr>
              <a:buNone/>
            </a:pPr>
            <a:r>
              <a:rPr lang="en-US" dirty="0"/>
              <a:t>• While selecting the problem, benefits to the students should be considered as the student is an important element in any educational institute. </a:t>
            </a:r>
          </a:p>
          <a:p>
            <a:pPr>
              <a:buNone/>
            </a:pPr>
            <a:r>
              <a:rPr lang="en-US" dirty="0"/>
              <a:t>• The problem selected should serve the purpose for an </a:t>
            </a:r>
            <a:r>
              <a:rPr lang="en-US" dirty="0">
                <a:solidFill>
                  <a:srgbClr val="FF0000"/>
                </a:solidFill>
              </a:rPr>
              <a:t>overall development of students</a:t>
            </a:r>
            <a:r>
              <a:rPr lang="en-US" dirty="0"/>
              <a:t>. </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Methodology</a:t>
            </a:r>
            <a:endParaRPr lang="en-US" dirty="0"/>
          </a:p>
        </p:txBody>
      </p:sp>
      <p:sp>
        <p:nvSpPr>
          <p:cNvPr id="3" name="Content Placeholder 2"/>
          <p:cNvSpPr>
            <a:spLocks noGrp="1"/>
          </p:cNvSpPr>
          <p:nvPr>
            <p:ph idx="1"/>
          </p:nvPr>
        </p:nvSpPr>
        <p:spPr/>
        <p:txBody>
          <a:bodyPr>
            <a:normAutofit fontScale="92500" lnSpcReduction="20000"/>
          </a:bodyPr>
          <a:lstStyle/>
          <a:p>
            <a:pPr>
              <a:buNone/>
            </a:pPr>
            <a:r>
              <a:rPr lang="en-US" dirty="0" smtClean="0"/>
              <a:t>            Following methodology was adopted by KANAD QC to select the problem from the bunch of 52 problems identified: </a:t>
            </a:r>
          </a:p>
          <a:p>
            <a:endParaRPr lang="en-US" dirty="0" smtClean="0"/>
          </a:p>
          <a:p>
            <a:pPr>
              <a:buNone/>
            </a:pPr>
            <a:r>
              <a:rPr lang="en-US" b="1" dirty="0" smtClean="0"/>
              <a:t>Brainstorming </a:t>
            </a:r>
          </a:p>
          <a:p>
            <a:endParaRPr lang="en-US" dirty="0" smtClean="0"/>
          </a:p>
          <a:p>
            <a:pPr>
              <a:buNone/>
            </a:pPr>
            <a:r>
              <a:rPr lang="en-US" dirty="0" smtClean="0"/>
              <a:t>             The </a:t>
            </a:r>
            <a:r>
              <a:rPr lang="en-US" i="1" dirty="0" smtClean="0"/>
              <a:t>Brainstorming session was carried out in which one by one all the problems were discussed, according to their importance, effect and benefits. It gives the broader information of each problem. </a:t>
            </a: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b="1" dirty="0" smtClean="0"/>
              <a:t>Multi-voting </a:t>
            </a:r>
            <a:endParaRPr lang="en-US" b="1" dirty="0"/>
          </a:p>
        </p:txBody>
      </p:sp>
      <p:sp>
        <p:nvSpPr>
          <p:cNvPr id="3" name="Content Placeholder 2"/>
          <p:cNvSpPr>
            <a:spLocks noGrp="1"/>
          </p:cNvSpPr>
          <p:nvPr>
            <p:ph idx="1"/>
          </p:nvPr>
        </p:nvSpPr>
        <p:spPr/>
        <p:txBody>
          <a:bodyPr>
            <a:normAutofit fontScale="70000" lnSpcReduction="20000"/>
          </a:bodyPr>
          <a:lstStyle/>
          <a:p>
            <a:r>
              <a:rPr lang="en-US" dirty="0" smtClean="0"/>
              <a:t>After </a:t>
            </a:r>
            <a:r>
              <a:rPr lang="en-US" dirty="0"/>
              <a:t>getting well-known to each problem identified, KQC used </a:t>
            </a:r>
            <a:r>
              <a:rPr lang="en-US" i="1" dirty="0"/>
              <a:t>Multi-voting tool to shorten the list of 52 problems to the sizable numbers. Multi-voting tool narrows a large list of possibilities to a smaller list of top priorities or to a final selection. With the help of this tool they narrowed our problems from 52 to 20. The procedure they followed was as follows: </a:t>
            </a:r>
          </a:p>
          <a:p>
            <a:r>
              <a:rPr lang="en-US" dirty="0"/>
              <a:t> Firstly each QC member is allowed to select 20 problems from the list of 52 according to his priority, </a:t>
            </a:r>
          </a:p>
          <a:p>
            <a:r>
              <a:rPr lang="en-US" dirty="0"/>
              <a:t> Then the member is allowed to rate each problem from the list of 20. The rating was to be given in the range of 1 to 10. As 1 for least priority and 10 for high. </a:t>
            </a:r>
          </a:p>
          <a:p>
            <a:r>
              <a:rPr lang="en-US" dirty="0"/>
              <a:t> Then all data is combined and analyzed, </a:t>
            </a:r>
          </a:p>
          <a:p>
            <a:r>
              <a:rPr lang="en-US" dirty="0"/>
              <a:t> Then the top 20 problems according to the ratings were taken out for further analysis. </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a) Feedback From Students </a:t>
            </a:r>
            <a:br>
              <a:rPr lang="en-US" b="1" dirty="0" smtClean="0"/>
            </a:br>
            <a:endParaRPr lang="en-US" dirty="0"/>
          </a:p>
        </p:txBody>
      </p:sp>
      <p:sp>
        <p:nvSpPr>
          <p:cNvPr id="3" name="Content Placeholder 2"/>
          <p:cNvSpPr>
            <a:spLocks noGrp="1"/>
          </p:cNvSpPr>
          <p:nvPr>
            <p:ph idx="1"/>
          </p:nvPr>
        </p:nvSpPr>
        <p:spPr/>
        <p:txBody>
          <a:bodyPr>
            <a:normAutofit fontScale="92500" lnSpcReduction="20000"/>
          </a:bodyPr>
          <a:lstStyle/>
          <a:p>
            <a:endParaRPr lang="en-US" dirty="0"/>
          </a:p>
          <a:p>
            <a:pPr>
              <a:buNone/>
            </a:pPr>
            <a:r>
              <a:rPr lang="en-US" dirty="0" smtClean="0"/>
              <a:t>              After </a:t>
            </a:r>
            <a:r>
              <a:rPr lang="en-US" dirty="0"/>
              <a:t>filtering the problems with </a:t>
            </a:r>
            <a:r>
              <a:rPr lang="en-US" i="1" dirty="0" err="1"/>
              <a:t>Multivoting</a:t>
            </a:r>
            <a:r>
              <a:rPr lang="en-US" i="1" dirty="0"/>
              <a:t>, they left with 20 problems of high priority according to the QC members and </a:t>
            </a:r>
            <a:r>
              <a:rPr lang="en-US" i="1" dirty="0" err="1"/>
              <a:t>Multivoting</a:t>
            </a:r>
            <a:r>
              <a:rPr lang="en-US" i="1" dirty="0"/>
              <a:t> tool. Then they went for the feedback from the students to find out the most pinning problem according to the student point of view</a:t>
            </a:r>
            <a:r>
              <a:rPr lang="en-US" i="1" dirty="0" smtClean="0"/>
              <a:t>.</a:t>
            </a:r>
          </a:p>
          <a:p>
            <a:pPr>
              <a:buNone/>
            </a:pPr>
            <a:r>
              <a:rPr lang="en-US" i="1" dirty="0" smtClean="0"/>
              <a:t>              Figure </a:t>
            </a:r>
            <a:r>
              <a:rPr lang="en-US" i="1" dirty="0"/>
              <a:t>3 shows the graphical representation of the feedback taken from the students. It doesn’t arrive on any one final problem, so they took top 10 problems from the same feedback </a:t>
            </a:r>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Fig. 3</a:t>
            </a:r>
            <a:endParaRPr lang="en-US" dirty="0"/>
          </a:p>
        </p:txBody>
      </p:sp>
      <p:pic>
        <p:nvPicPr>
          <p:cNvPr id="3074" name="Picture 2"/>
          <p:cNvPicPr>
            <a:picLocks noGrp="1" noChangeAspect="1" noChangeArrowheads="1"/>
          </p:cNvPicPr>
          <p:nvPr>
            <p:ph idx="1"/>
          </p:nvPr>
        </p:nvPicPr>
        <p:blipFill>
          <a:blip r:embed="rId2"/>
          <a:srcRect/>
          <a:stretch>
            <a:fillRect/>
          </a:stretch>
        </p:blipFill>
        <p:spPr bwMode="auto">
          <a:xfrm>
            <a:off x="928662" y="1562364"/>
            <a:ext cx="7286870" cy="4797579"/>
          </a:xfrm>
          <a:prstGeom prst="rect">
            <a:avLst/>
          </a:prstGeom>
          <a:noFill/>
          <a:ln w="9525">
            <a:noFill/>
            <a:miter lim="800000"/>
            <a:headEnd/>
            <a:tailEnd/>
          </a:ln>
          <a:effectLst/>
        </p:spPr>
      </p:pic>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10 problems</a:t>
            </a: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smtClean="0"/>
              <a:t>             Following </a:t>
            </a:r>
            <a:r>
              <a:rPr lang="en-US" dirty="0"/>
              <a:t>are the top 10 problems filtered through above steps: </a:t>
            </a:r>
          </a:p>
          <a:p>
            <a:pPr>
              <a:buNone/>
            </a:pPr>
            <a:r>
              <a:rPr lang="en-US" dirty="0"/>
              <a:t>• </a:t>
            </a:r>
            <a:r>
              <a:rPr lang="en-US" dirty="0">
                <a:solidFill>
                  <a:srgbClr val="FF0000"/>
                </a:solidFill>
              </a:rPr>
              <a:t>Unhygienic conditions of boat club. </a:t>
            </a:r>
          </a:p>
          <a:p>
            <a:pPr>
              <a:buNone/>
            </a:pPr>
            <a:r>
              <a:rPr lang="en-US" dirty="0"/>
              <a:t>• Less number of safety equipments in the workshop. </a:t>
            </a:r>
          </a:p>
          <a:p>
            <a:pPr>
              <a:buNone/>
            </a:pPr>
            <a:r>
              <a:rPr lang="en-US" dirty="0"/>
              <a:t>• </a:t>
            </a:r>
            <a:r>
              <a:rPr lang="en-US" dirty="0">
                <a:solidFill>
                  <a:srgbClr val="FF0000"/>
                </a:solidFill>
              </a:rPr>
              <a:t>No common announcement system. </a:t>
            </a:r>
          </a:p>
          <a:p>
            <a:pPr>
              <a:buNone/>
            </a:pPr>
            <a:r>
              <a:rPr lang="en-US" dirty="0"/>
              <a:t>• Under utilization of summer vacation. </a:t>
            </a:r>
          </a:p>
          <a:p>
            <a:pPr>
              <a:buNone/>
            </a:pPr>
            <a:r>
              <a:rPr lang="en-US" dirty="0"/>
              <a:t>• </a:t>
            </a:r>
            <a:r>
              <a:rPr lang="en-US" dirty="0">
                <a:solidFill>
                  <a:srgbClr val="FF0000"/>
                </a:solidFill>
              </a:rPr>
              <a:t>Improper laboratory conditions. </a:t>
            </a:r>
          </a:p>
          <a:p>
            <a:pPr>
              <a:buNone/>
            </a:pPr>
            <a:r>
              <a:rPr lang="en-US" dirty="0"/>
              <a:t>• Less number of class rooms. </a:t>
            </a:r>
          </a:p>
          <a:p>
            <a:pPr>
              <a:buNone/>
            </a:pPr>
            <a:r>
              <a:rPr lang="en-US" dirty="0"/>
              <a:t>• </a:t>
            </a:r>
            <a:r>
              <a:rPr lang="en-US" dirty="0">
                <a:solidFill>
                  <a:srgbClr val="FF0000"/>
                </a:solidFill>
              </a:rPr>
              <a:t>Pigeon problem in drawing hall</a:t>
            </a:r>
            <a:r>
              <a:rPr lang="en-US" dirty="0" smtClean="0">
                <a:solidFill>
                  <a:srgbClr val="FF0000"/>
                </a:solidFill>
              </a:rPr>
              <a:t>.</a:t>
            </a:r>
            <a:endParaRPr lang="en-US" dirty="0" smtClean="0"/>
          </a:p>
          <a:p>
            <a:pPr>
              <a:buNone/>
            </a:pPr>
            <a:r>
              <a:rPr lang="en-US" dirty="0" smtClean="0">
                <a:solidFill>
                  <a:srgbClr val="FF0000"/>
                </a:solidFill>
              </a:rPr>
              <a:t>   </a:t>
            </a:r>
            <a:r>
              <a:rPr lang="en-US" dirty="0" smtClean="0"/>
              <a:t>Communication gap between students and teachers. </a:t>
            </a:r>
          </a:p>
          <a:p>
            <a:pPr>
              <a:buNone/>
            </a:pPr>
            <a:r>
              <a:rPr lang="en-US" dirty="0" smtClean="0">
                <a:solidFill>
                  <a:srgbClr val="FF0000"/>
                </a:solidFill>
              </a:rPr>
              <a:t>• Students lack in presentation skills </a:t>
            </a:r>
          </a:p>
          <a:p>
            <a:pPr>
              <a:buNone/>
            </a:pPr>
            <a:r>
              <a:rPr lang="en-US" dirty="0" smtClean="0">
                <a:solidFill>
                  <a:srgbClr val="FF0000"/>
                </a:solidFill>
              </a:rPr>
              <a:t>• </a:t>
            </a:r>
            <a:r>
              <a:rPr lang="en-US" dirty="0" smtClean="0"/>
              <a:t>Wastage of electricity. </a:t>
            </a:r>
          </a:p>
          <a:p>
            <a:pPr>
              <a:buNone/>
            </a:pPr>
            <a:endParaRPr lang="en-US" dirty="0" smtClean="0">
              <a:solidFill>
                <a:srgbClr val="FF0000"/>
              </a:solidFill>
            </a:endParaRPr>
          </a:p>
          <a:p>
            <a:pPr>
              <a:buNone/>
            </a:pPr>
            <a:endParaRPr lang="en-US" dirty="0">
              <a:solidFill>
                <a:srgbClr val="FF0000"/>
              </a:solidFill>
            </a:endParaRP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71480"/>
            <a:ext cx="8229600" cy="5554683"/>
          </a:xfrm>
        </p:spPr>
        <p:txBody>
          <a:bodyPr>
            <a:normAutofit fontScale="70000" lnSpcReduction="20000"/>
          </a:bodyPr>
          <a:lstStyle/>
          <a:p>
            <a:endParaRPr lang="en-US" dirty="0"/>
          </a:p>
          <a:p>
            <a:r>
              <a:rPr lang="en-US" dirty="0"/>
              <a:t>Then finally in one of the Brainstorming session with special presence of our facilitator they finalized our problem for further case study. The problem was as follows: </a:t>
            </a:r>
          </a:p>
          <a:p>
            <a:r>
              <a:rPr lang="en-US" b="1" i="1" dirty="0"/>
              <a:t>“Improper Laboratory Conditions” </a:t>
            </a:r>
          </a:p>
          <a:p>
            <a:r>
              <a:rPr lang="en-US" dirty="0">
                <a:solidFill>
                  <a:srgbClr val="FF0000"/>
                </a:solidFill>
              </a:rPr>
              <a:t>The reasons behind selecting this problem are as follows</a:t>
            </a:r>
            <a:r>
              <a:rPr lang="en-US" dirty="0"/>
              <a:t>: </a:t>
            </a:r>
          </a:p>
          <a:p>
            <a:r>
              <a:rPr lang="en-US" dirty="0"/>
              <a:t>o Improper utilization of existing lab facility. </a:t>
            </a:r>
          </a:p>
          <a:p>
            <a:r>
              <a:rPr lang="en-US" dirty="0">
                <a:solidFill>
                  <a:srgbClr val="FF0000"/>
                </a:solidFill>
              </a:rPr>
              <a:t>o Practical and analytical experimentation is a base of engineering curriculum</a:t>
            </a:r>
            <a:r>
              <a:rPr lang="en-US" dirty="0"/>
              <a:t>. </a:t>
            </a:r>
          </a:p>
          <a:p>
            <a:r>
              <a:rPr lang="en-US" dirty="0"/>
              <a:t>o Actual visualization and better understanding of different theoretical concepts. </a:t>
            </a:r>
          </a:p>
          <a:p>
            <a:r>
              <a:rPr lang="en-US" dirty="0"/>
              <a:t>o </a:t>
            </a:r>
            <a:r>
              <a:rPr lang="en-US" dirty="0">
                <a:solidFill>
                  <a:srgbClr val="FF0000"/>
                </a:solidFill>
              </a:rPr>
              <a:t>To develop students’ interest in experimentation</a:t>
            </a:r>
            <a:r>
              <a:rPr lang="en-US" dirty="0"/>
              <a:t>. </a:t>
            </a:r>
          </a:p>
          <a:p>
            <a:r>
              <a:rPr lang="en-US" dirty="0"/>
              <a:t>o Exposure to high end technological equipments. </a:t>
            </a:r>
          </a:p>
          <a:p>
            <a:r>
              <a:rPr lang="en-US" dirty="0">
                <a:solidFill>
                  <a:srgbClr val="FF0000"/>
                </a:solidFill>
              </a:rPr>
              <a:t>o Exposure to industrial equipments and methodology. </a:t>
            </a:r>
          </a:p>
          <a:p>
            <a:r>
              <a:rPr lang="en-US" dirty="0"/>
              <a:t>o To increase confidence level and judicial skills. </a:t>
            </a:r>
          </a:p>
          <a:p>
            <a:r>
              <a:rPr lang="en-US" dirty="0">
                <a:solidFill>
                  <a:srgbClr val="FF0000"/>
                </a:solidFill>
              </a:rPr>
              <a:t>o To develop educational quality. </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703282"/>
          </a:xfrm>
        </p:spPr>
        <p:txBody>
          <a:bodyPr>
            <a:normAutofit fontScale="90000"/>
          </a:bodyPr>
          <a:lstStyle/>
          <a:p>
            <a:r>
              <a:rPr lang="en-US" b="1" dirty="0" smtClean="0"/>
              <a:t>5)</a:t>
            </a:r>
            <a:r>
              <a:rPr lang="en-US" b="1" dirty="0" smtClean="0">
                <a:solidFill>
                  <a:srgbClr val="FF0000"/>
                </a:solidFill>
              </a:rPr>
              <a:t> Defining the </a:t>
            </a:r>
            <a:r>
              <a:rPr lang="en-US" b="1" dirty="0" smtClean="0">
                <a:solidFill>
                  <a:srgbClr val="FF0000"/>
                </a:solidFill>
              </a:rPr>
              <a:t>Problem </a:t>
            </a:r>
            <a:r>
              <a:rPr lang="en-US" sz="2200" b="1" dirty="0" smtClean="0">
                <a:solidFill>
                  <a:srgbClr val="FF0000"/>
                </a:solidFill>
              </a:rPr>
              <a:t>(3)</a:t>
            </a:r>
            <a:r>
              <a:rPr lang="en-US" b="1" dirty="0" smtClean="0">
                <a:solidFill>
                  <a:srgbClr val="FF0000"/>
                </a:solidFill>
              </a:rPr>
              <a:t> </a:t>
            </a:r>
            <a:r>
              <a:rPr lang="en-US" b="1" dirty="0" smtClean="0"/>
              <a:t/>
            </a:r>
            <a:br>
              <a:rPr lang="en-US" b="1" dirty="0" smtClean="0"/>
            </a:br>
            <a:endParaRPr lang="en-US" dirty="0"/>
          </a:p>
        </p:txBody>
      </p:sp>
      <p:sp>
        <p:nvSpPr>
          <p:cNvPr id="3" name="Content Placeholder 2"/>
          <p:cNvSpPr>
            <a:spLocks noGrp="1"/>
          </p:cNvSpPr>
          <p:nvPr>
            <p:ph idx="1"/>
          </p:nvPr>
        </p:nvSpPr>
        <p:spPr>
          <a:xfrm>
            <a:off x="457200" y="1071546"/>
            <a:ext cx="8229600" cy="5054617"/>
          </a:xfrm>
        </p:spPr>
        <p:txBody>
          <a:bodyPr>
            <a:normAutofit lnSpcReduction="10000"/>
          </a:bodyPr>
          <a:lstStyle/>
          <a:p>
            <a:endParaRPr lang="en-US" dirty="0"/>
          </a:p>
          <a:p>
            <a:pPr>
              <a:buNone/>
            </a:pPr>
            <a:r>
              <a:rPr lang="en-US" dirty="0" smtClean="0"/>
              <a:t>                 Defining </a:t>
            </a:r>
            <a:r>
              <a:rPr lang="en-US" dirty="0"/>
              <a:t>the problem correctly considering its all aspects is the half problem solved. Therefore they defined our problem in proper manner as follows: </a:t>
            </a:r>
          </a:p>
          <a:p>
            <a:pPr>
              <a:buNone/>
            </a:pPr>
            <a:r>
              <a:rPr lang="en-US" b="1" i="1" dirty="0" smtClean="0"/>
              <a:t>                “</a:t>
            </a:r>
            <a:r>
              <a:rPr lang="en-US" b="1" i="1" dirty="0"/>
              <a:t>Improper laboratory condition leads to bad effects on various aspects such as hands on experience, student knowledge and skills, student safety, practical performance and educational quality” </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703282"/>
          </a:xfrm>
        </p:spPr>
        <p:txBody>
          <a:bodyPr>
            <a:normAutofit fontScale="90000"/>
          </a:bodyPr>
          <a:lstStyle/>
          <a:p>
            <a:r>
              <a:rPr lang="en-US" sz="3600" dirty="0" smtClean="0"/>
              <a:t> </a:t>
            </a:r>
            <a:r>
              <a:rPr lang="en-US" sz="3600" b="1" dirty="0" smtClean="0"/>
              <a:t>Quality Circle: </a:t>
            </a:r>
            <a:br>
              <a:rPr lang="en-US" sz="3600" b="1" dirty="0" smtClean="0"/>
            </a:br>
            <a:r>
              <a:rPr lang="en-US" sz="3600" b="1" dirty="0" smtClean="0"/>
              <a:t>An Approach to Solve Institutional Problems: </a:t>
            </a:r>
            <a:r>
              <a:rPr lang="en-US" b="1" dirty="0" smtClean="0"/>
              <a:t/>
            </a:r>
            <a:br>
              <a:rPr lang="en-US" b="1" dirty="0" smtClean="0"/>
            </a:br>
            <a:endParaRPr lang="en-US" dirty="0"/>
          </a:p>
        </p:txBody>
      </p:sp>
      <p:sp>
        <p:nvSpPr>
          <p:cNvPr id="3" name="Content Placeholder 2"/>
          <p:cNvSpPr>
            <a:spLocks noGrp="1"/>
          </p:cNvSpPr>
          <p:nvPr>
            <p:ph idx="1"/>
          </p:nvPr>
        </p:nvSpPr>
        <p:spPr/>
        <p:txBody>
          <a:bodyPr>
            <a:normAutofit lnSpcReduction="10000"/>
          </a:bodyPr>
          <a:lstStyle/>
          <a:p>
            <a:r>
              <a:rPr lang="en-US" b="1" dirty="0" smtClean="0"/>
              <a:t>A Case Study </a:t>
            </a:r>
          </a:p>
          <a:p>
            <a:r>
              <a:rPr lang="en-US" b="1" dirty="0" smtClean="0">
                <a:solidFill>
                  <a:srgbClr val="FF0000"/>
                </a:solidFill>
              </a:rPr>
              <a:t>Mohan P. </a:t>
            </a:r>
            <a:r>
              <a:rPr lang="en-US" b="1" dirty="0" err="1" smtClean="0">
                <a:solidFill>
                  <a:srgbClr val="FF0000"/>
                </a:solidFill>
              </a:rPr>
              <a:t>Khond</a:t>
            </a:r>
            <a:r>
              <a:rPr lang="en-US" b="1" dirty="0" smtClean="0">
                <a:solidFill>
                  <a:srgbClr val="FF0000"/>
                </a:solidFill>
              </a:rPr>
              <a:t> </a:t>
            </a:r>
          </a:p>
          <a:p>
            <a:r>
              <a:rPr lang="en-US" b="1" dirty="0" smtClean="0"/>
              <a:t>Mechanical Engineering Department </a:t>
            </a:r>
          </a:p>
          <a:p>
            <a:r>
              <a:rPr lang="en-US" b="1" dirty="0" smtClean="0"/>
              <a:t>College of Engineering </a:t>
            </a:r>
            <a:r>
              <a:rPr lang="en-US" b="1" dirty="0" err="1" smtClean="0"/>
              <a:t>Pune</a:t>
            </a:r>
            <a:r>
              <a:rPr lang="en-US" b="1" dirty="0" smtClean="0"/>
              <a:t> </a:t>
            </a:r>
          </a:p>
          <a:p>
            <a:r>
              <a:rPr lang="en-US" b="1" dirty="0" smtClean="0"/>
              <a:t>India, 411005 </a:t>
            </a:r>
          </a:p>
          <a:p>
            <a:r>
              <a:rPr lang="en-US" b="1" dirty="0" err="1" smtClean="0">
                <a:solidFill>
                  <a:srgbClr val="FF0000"/>
                </a:solidFill>
              </a:rPr>
              <a:t>Swapnil</a:t>
            </a:r>
            <a:r>
              <a:rPr lang="en-US" b="1" dirty="0" smtClean="0">
                <a:solidFill>
                  <a:srgbClr val="FF0000"/>
                </a:solidFill>
              </a:rPr>
              <a:t> C. </a:t>
            </a:r>
            <a:r>
              <a:rPr lang="en-US" b="1" dirty="0" err="1" smtClean="0">
                <a:solidFill>
                  <a:srgbClr val="FF0000"/>
                </a:solidFill>
              </a:rPr>
              <a:t>Devatwal</a:t>
            </a:r>
            <a:r>
              <a:rPr lang="en-US" b="1" dirty="0" smtClean="0">
                <a:solidFill>
                  <a:srgbClr val="FF0000"/>
                </a:solidFill>
              </a:rPr>
              <a:t> and </a:t>
            </a:r>
            <a:r>
              <a:rPr lang="en-US" b="1" dirty="0" err="1" smtClean="0">
                <a:solidFill>
                  <a:srgbClr val="FF0000"/>
                </a:solidFill>
              </a:rPr>
              <a:t>Hanumant</a:t>
            </a:r>
            <a:r>
              <a:rPr lang="en-US" b="1" dirty="0" smtClean="0">
                <a:solidFill>
                  <a:srgbClr val="FF0000"/>
                </a:solidFill>
              </a:rPr>
              <a:t> J. </a:t>
            </a:r>
            <a:r>
              <a:rPr lang="en-US" b="1" dirty="0" err="1" smtClean="0">
                <a:solidFill>
                  <a:srgbClr val="FF0000"/>
                </a:solidFill>
              </a:rPr>
              <a:t>Gorade</a:t>
            </a:r>
            <a:r>
              <a:rPr lang="en-US" b="1" dirty="0" smtClean="0">
                <a:solidFill>
                  <a:srgbClr val="FF0000"/>
                </a:solidFill>
              </a:rPr>
              <a:t> </a:t>
            </a:r>
          </a:p>
          <a:p>
            <a:r>
              <a:rPr lang="en-US" b="1" dirty="0" smtClean="0"/>
              <a:t>College of Engineering </a:t>
            </a:r>
            <a:r>
              <a:rPr lang="en-US" b="1" dirty="0" err="1" smtClean="0"/>
              <a:t>Pune</a:t>
            </a:r>
            <a:r>
              <a:rPr lang="en-US" b="1" dirty="0" smtClean="0"/>
              <a:t> </a:t>
            </a:r>
          </a:p>
          <a:p>
            <a:r>
              <a:rPr lang="en-US" b="1" dirty="0" smtClean="0"/>
              <a:t>Maharashtra, India, 411005 </a:t>
            </a: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14282" y="571480"/>
            <a:ext cx="8229600" cy="774720"/>
          </a:xfrm>
        </p:spPr>
        <p:txBody>
          <a:bodyPr>
            <a:normAutofit fontScale="90000"/>
          </a:bodyPr>
          <a:lstStyle/>
          <a:p>
            <a:r>
              <a:rPr lang="en-US" b="1" dirty="0" smtClean="0"/>
              <a:t>6) </a:t>
            </a:r>
            <a:r>
              <a:rPr lang="en-US" b="1" dirty="0" smtClean="0">
                <a:solidFill>
                  <a:srgbClr val="FF0000"/>
                </a:solidFill>
              </a:rPr>
              <a:t>Analysis of the Problem </a:t>
            </a:r>
            <a:r>
              <a:rPr lang="en-US" sz="2200" b="1" dirty="0" smtClean="0">
                <a:solidFill>
                  <a:srgbClr val="FF0000"/>
                </a:solidFill>
              </a:rPr>
              <a:t>(4)</a:t>
            </a:r>
            <a:r>
              <a:rPr lang="en-US" b="1" dirty="0" smtClean="0"/>
              <a:t/>
            </a:r>
            <a:br>
              <a:rPr lang="en-US" b="1" dirty="0" smtClean="0"/>
            </a:br>
            <a:endParaRPr lang="en-US" dirty="0"/>
          </a:p>
        </p:txBody>
      </p:sp>
      <p:sp>
        <p:nvSpPr>
          <p:cNvPr id="3" name="Content Placeholder 2"/>
          <p:cNvSpPr>
            <a:spLocks noGrp="1"/>
          </p:cNvSpPr>
          <p:nvPr>
            <p:ph idx="1"/>
          </p:nvPr>
        </p:nvSpPr>
        <p:spPr>
          <a:xfrm>
            <a:off x="457200" y="1142984"/>
            <a:ext cx="8229600" cy="4983179"/>
          </a:xfrm>
        </p:spPr>
        <p:txBody>
          <a:bodyPr>
            <a:normAutofit fontScale="55000" lnSpcReduction="20000"/>
          </a:bodyPr>
          <a:lstStyle/>
          <a:p>
            <a:endParaRPr lang="en-US" dirty="0"/>
          </a:p>
          <a:p>
            <a:r>
              <a:rPr lang="en-US" dirty="0" smtClean="0"/>
              <a:t>After </a:t>
            </a:r>
            <a:r>
              <a:rPr lang="en-US" dirty="0"/>
              <a:t>defining the process, they collected the data regarding the problem from labs, lab in-charge, lab assistants and students. With the help of that data they analyzed the problem thoroughly. For analyzing the problem they adopted the following procedure: </a:t>
            </a:r>
          </a:p>
          <a:p>
            <a:r>
              <a:rPr lang="en-US" dirty="0"/>
              <a:t>• </a:t>
            </a:r>
            <a:r>
              <a:rPr lang="en-US" b="1" dirty="0"/>
              <a:t>Flow Diagram </a:t>
            </a:r>
          </a:p>
          <a:p>
            <a:endParaRPr lang="en-US" dirty="0"/>
          </a:p>
          <a:p>
            <a:r>
              <a:rPr lang="en-US" dirty="0"/>
              <a:t>They drew a </a:t>
            </a:r>
            <a:r>
              <a:rPr lang="en-US" i="1" dirty="0"/>
              <a:t>Flow Diagram of teaching and learning process. This diagram helped us to visualize the location of problem in it and its affect on the other elements in same process. From Flow Diagram they can conclude to the following effects of the problem: </a:t>
            </a:r>
          </a:p>
          <a:p>
            <a:r>
              <a:rPr lang="en-US" dirty="0"/>
              <a:t>o Loss of interest of students in experimentation </a:t>
            </a:r>
          </a:p>
          <a:p>
            <a:r>
              <a:rPr lang="en-US" dirty="0"/>
              <a:t>o Less exposure to industrial equipments. </a:t>
            </a:r>
          </a:p>
          <a:p>
            <a:r>
              <a:rPr lang="en-US" dirty="0"/>
              <a:t>o Students are alienated from the practical and analytical experimentation. </a:t>
            </a:r>
          </a:p>
          <a:p>
            <a:r>
              <a:rPr lang="en-US" dirty="0"/>
              <a:t>o Improper utilization of equipments. </a:t>
            </a:r>
          </a:p>
          <a:p>
            <a:r>
              <a:rPr lang="en-US" dirty="0"/>
              <a:t>o Loss of knowledge and judicious skills. </a:t>
            </a:r>
          </a:p>
          <a:p>
            <a:r>
              <a:rPr lang="en-US" dirty="0"/>
              <a:t>o Students miss the opportunity to practical application of theoretical concept. </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Flow diagram</a:t>
            </a:r>
            <a:endParaRPr lang="en-US" dirty="0"/>
          </a:p>
        </p:txBody>
      </p:sp>
      <p:sp>
        <p:nvSpPr>
          <p:cNvPr id="5" name="Content Placeholder 4"/>
          <p:cNvSpPr>
            <a:spLocks noGrp="1"/>
          </p:cNvSpPr>
          <p:nvPr>
            <p:ph idx="1"/>
          </p:nvPr>
        </p:nvSpPr>
        <p:spPr>
          <a:xfrm>
            <a:off x="500034" y="1643050"/>
            <a:ext cx="8229600" cy="4525963"/>
          </a:xfrm>
        </p:spPr>
        <p:txBody>
          <a:bodyPr>
            <a:normAutofit fontScale="92500" lnSpcReduction="20000"/>
          </a:bodyPr>
          <a:lstStyle/>
          <a:p>
            <a:r>
              <a:rPr lang="en-US" dirty="0" smtClean="0"/>
              <a:t>START</a:t>
            </a:r>
          </a:p>
          <a:p>
            <a:r>
              <a:rPr lang="en-US" dirty="0" smtClean="0"/>
              <a:t>Students learn theory in class room</a:t>
            </a:r>
          </a:p>
          <a:p>
            <a:r>
              <a:rPr lang="en-US" dirty="0" smtClean="0"/>
              <a:t>Try to understand the concepts</a:t>
            </a:r>
          </a:p>
          <a:p>
            <a:r>
              <a:rPr lang="en-US" dirty="0" smtClean="0"/>
              <a:t>Is experimentation possible ?</a:t>
            </a:r>
          </a:p>
          <a:p>
            <a:r>
              <a:rPr lang="en-US" dirty="0" smtClean="0"/>
              <a:t>If yes-Are the equipments in working conditions-If Yes conduct experiment-Better understanding by the students.</a:t>
            </a:r>
          </a:p>
          <a:p>
            <a:r>
              <a:rPr lang="en-US" dirty="0" smtClean="0"/>
              <a:t>If No-Are models or simulations available –If no try to understand some how-study exam point of view-No application.</a:t>
            </a:r>
          </a:p>
          <a:p>
            <a:endParaRPr lang="en-US" dirty="0"/>
          </a:p>
        </p:txBody>
      </p:sp>
      <p:sp>
        <p:nvSpPr>
          <p:cNvPr id="6" name="Down Arrow 5"/>
          <p:cNvSpPr/>
          <p:nvPr/>
        </p:nvSpPr>
        <p:spPr>
          <a:xfrm>
            <a:off x="1357290" y="2285992"/>
            <a:ext cx="71438" cy="7143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703282"/>
          </a:xfrm>
        </p:spPr>
        <p:txBody>
          <a:bodyPr>
            <a:normAutofit fontScale="90000"/>
          </a:bodyPr>
          <a:lstStyle/>
          <a:p>
            <a:r>
              <a:rPr lang="en-US" b="1" dirty="0" smtClean="0"/>
              <a:t>Benchmarking </a:t>
            </a:r>
            <a:br>
              <a:rPr lang="en-US" b="1" dirty="0" smtClean="0"/>
            </a:br>
            <a:endParaRPr lang="en-US" dirty="0"/>
          </a:p>
        </p:txBody>
      </p:sp>
      <p:sp>
        <p:nvSpPr>
          <p:cNvPr id="3" name="Content Placeholder 2"/>
          <p:cNvSpPr>
            <a:spLocks noGrp="1"/>
          </p:cNvSpPr>
          <p:nvPr>
            <p:ph idx="1"/>
          </p:nvPr>
        </p:nvSpPr>
        <p:spPr>
          <a:xfrm>
            <a:off x="457200" y="1071546"/>
            <a:ext cx="8229600" cy="5054617"/>
          </a:xfrm>
        </p:spPr>
        <p:txBody>
          <a:bodyPr>
            <a:normAutofit fontScale="77500" lnSpcReduction="20000"/>
          </a:bodyPr>
          <a:lstStyle/>
          <a:p>
            <a:endParaRPr lang="en-US" dirty="0"/>
          </a:p>
          <a:p>
            <a:pPr>
              <a:buNone/>
            </a:pPr>
            <a:r>
              <a:rPr lang="en-US" dirty="0" smtClean="0"/>
              <a:t>                 To </a:t>
            </a:r>
            <a:r>
              <a:rPr lang="en-US" dirty="0"/>
              <a:t>scale our problem i.e. the </a:t>
            </a:r>
            <a:r>
              <a:rPr lang="en-US" i="1" dirty="0"/>
              <a:t>“Improper laboratory conditions” they used a Benchmarking tool to scale the laboratories in the institute </a:t>
            </a:r>
            <a:r>
              <a:rPr lang="en-US" i="1" dirty="0">
                <a:solidFill>
                  <a:srgbClr val="FF0000"/>
                </a:solidFill>
              </a:rPr>
              <a:t>with comparison </a:t>
            </a:r>
            <a:r>
              <a:rPr lang="en-US" i="1" dirty="0"/>
              <a:t>to the best institutes </a:t>
            </a:r>
            <a:r>
              <a:rPr lang="en-US" i="1" dirty="0">
                <a:solidFill>
                  <a:srgbClr val="FF0000"/>
                </a:solidFill>
              </a:rPr>
              <a:t>in the country. </a:t>
            </a:r>
            <a:r>
              <a:rPr lang="en-US" i="1" dirty="0"/>
              <a:t>They divided the Benchmarking process </a:t>
            </a:r>
            <a:r>
              <a:rPr lang="en-US" i="1" dirty="0">
                <a:solidFill>
                  <a:srgbClr val="FF0000"/>
                </a:solidFill>
              </a:rPr>
              <a:t>in four steps </a:t>
            </a:r>
            <a:r>
              <a:rPr lang="en-US" i="1" dirty="0"/>
              <a:t>as follows to have the clear picture of current condition of the laboratories. </a:t>
            </a:r>
          </a:p>
          <a:p>
            <a:r>
              <a:rPr lang="en-US" dirty="0"/>
              <a:t>o </a:t>
            </a:r>
            <a:r>
              <a:rPr lang="en-US" i="1" dirty="0"/>
              <a:t>Planning: </a:t>
            </a:r>
          </a:p>
          <a:p>
            <a:r>
              <a:rPr lang="en-US" dirty="0"/>
              <a:t> What to benchmark? - Institutional laboratory. </a:t>
            </a:r>
          </a:p>
          <a:p>
            <a:r>
              <a:rPr lang="en-US" dirty="0"/>
              <a:t> Whom to benchmark? - Renowned engineering institutes. </a:t>
            </a:r>
          </a:p>
          <a:p>
            <a:r>
              <a:rPr lang="en-US" dirty="0"/>
              <a:t> How to benchmark? - By collecting information regarding their lab conditions through internet and professors. </a:t>
            </a:r>
          </a:p>
          <a:p>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smtClean="0"/>
              <a:t>Analysis </a:t>
            </a:r>
            <a:endParaRPr lang="en-US" dirty="0"/>
          </a:p>
        </p:txBody>
      </p:sp>
      <p:sp>
        <p:nvSpPr>
          <p:cNvPr id="3" name="Content Placeholder 2"/>
          <p:cNvSpPr>
            <a:spLocks noGrp="1"/>
          </p:cNvSpPr>
          <p:nvPr>
            <p:ph idx="1"/>
          </p:nvPr>
        </p:nvSpPr>
        <p:spPr/>
        <p:txBody>
          <a:bodyPr>
            <a:normAutofit/>
          </a:bodyPr>
          <a:lstStyle/>
          <a:p>
            <a:r>
              <a:rPr lang="en-US" b="1" i="1" dirty="0" smtClean="0"/>
              <a:t>Understanding the current practices of laboratories of our institute, as of those institutes being   </a:t>
            </a:r>
            <a:r>
              <a:rPr lang="en-US" dirty="0" smtClean="0"/>
              <a:t>Benchmarked. </a:t>
            </a:r>
          </a:p>
          <a:p>
            <a:r>
              <a:rPr lang="en-US" dirty="0" smtClean="0"/>
              <a:t>o </a:t>
            </a:r>
            <a:r>
              <a:rPr lang="en-US" i="1" dirty="0" smtClean="0"/>
              <a:t>Integration </a:t>
            </a:r>
            <a:r>
              <a:rPr lang="en-US" b="1" i="1" dirty="0" smtClean="0"/>
              <a:t>: Communicating the benchmark findings to lab in- charge and assistance </a:t>
            </a:r>
          </a:p>
          <a:p>
            <a:r>
              <a:rPr lang="en-US" dirty="0" smtClean="0"/>
              <a:t>o </a:t>
            </a:r>
            <a:r>
              <a:rPr lang="en-US" i="1" dirty="0" smtClean="0"/>
              <a:t>Action </a:t>
            </a:r>
            <a:r>
              <a:rPr lang="en-US" b="1" i="1" dirty="0" smtClean="0"/>
              <a:t>: Developing and implementing solutions derived. </a:t>
            </a:r>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Analysis of Problem by 4W1H </a:t>
            </a:r>
            <a:endParaRPr lang="en-US" b="1" dirty="0"/>
          </a:p>
        </p:txBody>
      </p:sp>
      <p:sp>
        <p:nvSpPr>
          <p:cNvPr id="3" name="Content Placeholder 2"/>
          <p:cNvSpPr>
            <a:spLocks noGrp="1"/>
          </p:cNvSpPr>
          <p:nvPr>
            <p:ph idx="1"/>
          </p:nvPr>
        </p:nvSpPr>
        <p:spPr/>
        <p:txBody>
          <a:bodyPr>
            <a:normAutofit fontScale="62500" lnSpcReduction="20000"/>
          </a:bodyPr>
          <a:lstStyle/>
          <a:p>
            <a:endParaRPr lang="en-US" dirty="0"/>
          </a:p>
          <a:p>
            <a:r>
              <a:rPr lang="en-US" dirty="0" smtClean="0"/>
              <a:t>After </a:t>
            </a:r>
            <a:r>
              <a:rPr lang="en-US" dirty="0"/>
              <a:t>getting well known to the current situation of the problem they moved to the detailed analysis of the problem to focus on the each aspect of problem. The </a:t>
            </a:r>
            <a:r>
              <a:rPr lang="en-US" i="1" dirty="0"/>
              <a:t>4W1H helped us to see the problem in multi perspective view. </a:t>
            </a:r>
          </a:p>
          <a:p>
            <a:r>
              <a:rPr lang="en-US" dirty="0" smtClean="0"/>
              <a:t>o  </a:t>
            </a:r>
            <a:r>
              <a:rPr lang="en-US" dirty="0">
                <a:solidFill>
                  <a:srgbClr val="FF0000"/>
                </a:solidFill>
              </a:rPr>
              <a:t>WHAT</a:t>
            </a:r>
            <a:r>
              <a:rPr lang="en-US" dirty="0" smtClean="0">
                <a:solidFill>
                  <a:srgbClr val="FF0000"/>
                </a:solidFill>
              </a:rPr>
              <a:t>? </a:t>
            </a:r>
            <a:r>
              <a:rPr lang="en-US" b="1" dirty="0" smtClean="0"/>
              <a:t>: </a:t>
            </a:r>
            <a:r>
              <a:rPr lang="en-US" b="1" i="1" dirty="0"/>
              <a:t>“Improper Laboratory Condition” </a:t>
            </a:r>
          </a:p>
          <a:p>
            <a:r>
              <a:rPr lang="en-US" dirty="0" smtClean="0"/>
              <a:t>  Theory </a:t>
            </a:r>
            <a:r>
              <a:rPr lang="en-US" dirty="0"/>
              <a:t>of Machines Lab (TOM LAB) </a:t>
            </a:r>
          </a:p>
          <a:p>
            <a:r>
              <a:rPr lang="en-US" dirty="0"/>
              <a:t>o </a:t>
            </a:r>
            <a:r>
              <a:rPr lang="en-US" dirty="0">
                <a:solidFill>
                  <a:srgbClr val="FF0000"/>
                </a:solidFill>
              </a:rPr>
              <a:t>WHERE</a:t>
            </a:r>
            <a:r>
              <a:rPr lang="en-US" dirty="0"/>
              <a:t>? </a:t>
            </a:r>
            <a:r>
              <a:rPr lang="en-US" b="1" dirty="0"/>
              <a:t>: In the different laboratories of the institute. </a:t>
            </a:r>
          </a:p>
          <a:p>
            <a:r>
              <a:rPr lang="en-US" dirty="0"/>
              <a:t>o </a:t>
            </a:r>
            <a:r>
              <a:rPr lang="en-US" dirty="0">
                <a:solidFill>
                  <a:srgbClr val="FF0000"/>
                </a:solidFill>
              </a:rPr>
              <a:t>WHO</a:t>
            </a:r>
            <a:r>
              <a:rPr lang="en-US" dirty="0"/>
              <a:t>? </a:t>
            </a:r>
            <a:r>
              <a:rPr lang="en-US" b="1" dirty="0"/>
              <a:t>: Who can be considered responsible</a:t>
            </a:r>
            <a:r>
              <a:rPr lang="en-US" b="1" dirty="0" smtClean="0"/>
              <a:t>?</a:t>
            </a:r>
          </a:p>
          <a:p>
            <a:r>
              <a:rPr lang="en-US" b="1" dirty="0" smtClean="0"/>
              <a:t> </a:t>
            </a:r>
            <a:r>
              <a:rPr lang="en-US" b="1" dirty="0"/>
              <a:t> Students </a:t>
            </a:r>
          </a:p>
          <a:p>
            <a:r>
              <a:rPr lang="en-US" dirty="0"/>
              <a:t> Lab in-charge </a:t>
            </a:r>
          </a:p>
          <a:p>
            <a:r>
              <a:rPr lang="en-US" dirty="0"/>
              <a:t> Maintenance </a:t>
            </a:r>
          </a:p>
          <a:p>
            <a:r>
              <a:rPr lang="en-US" dirty="0"/>
              <a:t> Management </a:t>
            </a:r>
          </a:p>
          <a:p>
            <a:r>
              <a:rPr lang="en-US" dirty="0" smtClean="0"/>
              <a:t>o </a:t>
            </a:r>
            <a:r>
              <a:rPr lang="en-US" dirty="0">
                <a:solidFill>
                  <a:srgbClr val="FF0000"/>
                </a:solidFill>
              </a:rPr>
              <a:t>WHEN</a:t>
            </a:r>
            <a:r>
              <a:rPr lang="en-US" dirty="0"/>
              <a:t>? </a:t>
            </a:r>
            <a:r>
              <a:rPr lang="en-US" b="1" dirty="0"/>
              <a:t>: From past two years. </a:t>
            </a:r>
          </a:p>
          <a:p>
            <a:r>
              <a:rPr lang="en-US" dirty="0"/>
              <a:t>o</a:t>
            </a:r>
            <a:r>
              <a:rPr lang="en-US" dirty="0">
                <a:solidFill>
                  <a:srgbClr val="FF0000"/>
                </a:solidFill>
              </a:rPr>
              <a:t> HOW</a:t>
            </a:r>
            <a:r>
              <a:rPr lang="en-US" dirty="0"/>
              <a:t>? </a:t>
            </a:r>
            <a:r>
              <a:rPr lang="en-US" b="1" dirty="0"/>
              <a:t>:  No maintenance </a:t>
            </a:r>
            <a:r>
              <a:rPr lang="en-US" b="1" dirty="0" smtClean="0"/>
              <a:t>      </a:t>
            </a:r>
            <a:r>
              <a:rPr lang="en-US" dirty="0" smtClean="0"/>
              <a:t> </a:t>
            </a:r>
            <a:r>
              <a:rPr lang="en-US" dirty="0"/>
              <a:t>No proper housekeeping. </a:t>
            </a:r>
          </a:p>
          <a:p>
            <a:endParaRPr lang="en-US" dirty="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Condition </a:t>
            </a:r>
            <a:endParaRPr lang="en-US" dirty="0"/>
          </a:p>
        </p:txBody>
      </p:sp>
      <p:sp>
        <p:nvSpPr>
          <p:cNvPr id="3" name="Content Placeholder 2"/>
          <p:cNvSpPr>
            <a:spLocks noGrp="1"/>
          </p:cNvSpPr>
          <p:nvPr>
            <p:ph idx="1"/>
          </p:nvPr>
        </p:nvSpPr>
        <p:spPr/>
        <p:txBody>
          <a:bodyPr>
            <a:normAutofit fontScale="92500" lnSpcReduction="20000"/>
          </a:bodyPr>
          <a:lstStyle/>
          <a:p>
            <a:r>
              <a:rPr lang="en-US" dirty="0"/>
              <a:t>Total Equipments 	21 	</a:t>
            </a:r>
          </a:p>
          <a:p>
            <a:r>
              <a:rPr lang="en-US" dirty="0"/>
              <a:t>Equipments working 	14(66.66%) 	</a:t>
            </a:r>
          </a:p>
          <a:p>
            <a:r>
              <a:rPr lang="en-US" dirty="0"/>
              <a:t>Down Equipments 	07(33.33%) 	</a:t>
            </a:r>
          </a:p>
          <a:p>
            <a:r>
              <a:rPr lang="en-US" dirty="0"/>
              <a:t>Old Equipments 	16(76.19%) 	</a:t>
            </a:r>
          </a:p>
          <a:p>
            <a:r>
              <a:rPr lang="en-US" dirty="0"/>
              <a:t>Old and Not Working 	07 (43.75) 	</a:t>
            </a:r>
          </a:p>
          <a:p>
            <a:r>
              <a:rPr lang="en-US" dirty="0"/>
              <a:t>New Equipments 	05 (23.80) 	</a:t>
            </a:r>
          </a:p>
          <a:p>
            <a:r>
              <a:rPr lang="en-US" dirty="0"/>
              <a:t>Space Area 	110 sq. m. 	</a:t>
            </a:r>
          </a:p>
          <a:p>
            <a:r>
              <a:rPr lang="en-US" dirty="0"/>
              <a:t>Student Batch 	15 	</a:t>
            </a:r>
          </a:p>
          <a:p>
            <a:r>
              <a:rPr lang="en-US" dirty="0"/>
              <a:t>Weekly experiment Hours 	24 Hours. 	</a:t>
            </a: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1143000"/>
          </a:xfrm>
        </p:spPr>
        <p:txBody>
          <a:bodyPr>
            <a:normAutofit fontScale="90000"/>
          </a:bodyPr>
          <a:lstStyle/>
          <a:p>
            <a:r>
              <a:rPr lang="en-US" b="1" dirty="0" smtClean="0"/>
              <a:t> </a:t>
            </a:r>
            <a:r>
              <a:rPr lang="en-US" b="1" dirty="0" smtClean="0">
                <a:solidFill>
                  <a:srgbClr val="FF0000"/>
                </a:solidFill>
              </a:rPr>
              <a:t>Finding Out Causes of the </a:t>
            </a:r>
            <a:r>
              <a:rPr lang="en-US" b="1" dirty="0" smtClean="0">
                <a:solidFill>
                  <a:srgbClr val="FF0000"/>
                </a:solidFill>
              </a:rPr>
              <a:t>Problem </a:t>
            </a:r>
            <a:r>
              <a:rPr lang="en-US" sz="2200" b="1" dirty="0" smtClean="0">
                <a:solidFill>
                  <a:srgbClr val="FF0000"/>
                </a:solidFill>
              </a:rPr>
              <a:t>(5) </a:t>
            </a:r>
            <a:r>
              <a:rPr lang="en-US" b="1" dirty="0" smtClean="0"/>
              <a:t/>
            </a:r>
            <a:br>
              <a:rPr lang="en-US" b="1" dirty="0" smtClean="0"/>
            </a:br>
            <a:endParaRPr lang="en-US" dirty="0"/>
          </a:p>
        </p:txBody>
      </p:sp>
      <p:sp>
        <p:nvSpPr>
          <p:cNvPr id="3" name="Content Placeholder 2"/>
          <p:cNvSpPr>
            <a:spLocks noGrp="1"/>
          </p:cNvSpPr>
          <p:nvPr>
            <p:ph idx="1"/>
          </p:nvPr>
        </p:nvSpPr>
        <p:spPr>
          <a:xfrm>
            <a:off x="457200" y="1214422"/>
            <a:ext cx="8229600" cy="4911741"/>
          </a:xfrm>
        </p:spPr>
        <p:txBody>
          <a:bodyPr>
            <a:normAutofit fontScale="85000" lnSpcReduction="10000"/>
          </a:bodyPr>
          <a:lstStyle/>
          <a:p>
            <a:r>
              <a:rPr lang="en-US" dirty="0" smtClean="0"/>
              <a:t>After analysis of the problem they got familiar with current situation of the problem. Now they are able to find out the causes of the problem. Another Brainstorming session was carried out and the causes were written on a board at random places. The various causes of the problem found out are as follows: </a:t>
            </a:r>
          </a:p>
          <a:p>
            <a:r>
              <a:rPr lang="en-US" dirty="0" smtClean="0"/>
              <a:t>1. Careless handling of equipments. </a:t>
            </a:r>
          </a:p>
          <a:p>
            <a:r>
              <a:rPr lang="en-US" dirty="0" smtClean="0"/>
              <a:t>2. Lack of experience and knowledge. </a:t>
            </a:r>
          </a:p>
          <a:p>
            <a:r>
              <a:rPr lang="en-US" dirty="0" smtClean="0"/>
              <a:t>3. Lack of Belongingness. </a:t>
            </a:r>
          </a:p>
          <a:p>
            <a:r>
              <a:rPr lang="en-US" dirty="0" smtClean="0"/>
              <a:t>4. Improper guidance. </a:t>
            </a:r>
          </a:p>
          <a:p>
            <a:r>
              <a:rPr lang="en-US" dirty="0" smtClean="0"/>
              <a:t>5. Staff is giving incomplete information</a:t>
            </a: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Contd..</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6. Faulty instruments. </a:t>
            </a:r>
          </a:p>
          <a:p>
            <a:r>
              <a:rPr lang="en-US" dirty="0" smtClean="0"/>
              <a:t>7. Failed instruments. </a:t>
            </a:r>
          </a:p>
          <a:p>
            <a:r>
              <a:rPr lang="en-US" dirty="0" smtClean="0"/>
              <a:t>8. Scheduled maintenance of machineries and infrastructure is not done. </a:t>
            </a:r>
          </a:p>
          <a:p>
            <a:r>
              <a:rPr lang="en-US" dirty="0" smtClean="0"/>
              <a:t>9. Under-utilization of instruments. </a:t>
            </a:r>
          </a:p>
          <a:p>
            <a:r>
              <a:rPr lang="en-US" dirty="0" smtClean="0"/>
              <a:t>10. Improper layout. </a:t>
            </a:r>
          </a:p>
          <a:p>
            <a:r>
              <a:rPr lang="en-US" dirty="0" smtClean="0"/>
              <a:t>11. Loss of interest (involvement). </a:t>
            </a:r>
          </a:p>
          <a:p>
            <a:r>
              <a:rPr lang="en-US" dirty="0" smtClean="0"/>
              <a:t>12. Negligence. </a:t>
            </a:r>
          </a:p>
          <a:p>
            <a:r>
              <a:rPr lang="en-US" dirty="0" smtClean="0"/>
              <a:t>13. No manpower for housekeeping and equipment. </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Relation between causes</a:t>
            </a:r>
            <a:br>
              <a:rPr lang="en-US" dirty="0" smtClean="0"/>
            </a:br>
            <a:r>
              <a:rPr lang="en-US" dirty="0" smtClean="0"/>
              <a:t>(Affinity diagram)</a:t>
            </a:r>
            <a:endParaRPr lang="en-US" dirty="0"/>
          </a:p>
        </p:txBody>
      </p:sp>
      <p:graphicFrame>
        <p:nvGraphicFramePr>
          <p:cNvPr id="5" name="Content Placeholder 4"/>
          <p:cNvGraphicFramePr>
            <a:graphicFrameLocks noGrp="1"/>
          </p:cNvGraphicFramePr>
          <p:nvPr>
            <p:ph idx="1"/>
          </p:nvPr>
        </p:nvGraphicFramePr>
        <p:xfrm>
          <a:off x="457200" y="1500173"/>
          <a:ext cx="8229600" cy="4429156"/>
        </p:xfrm>
        <a:graphic>
          <a:graphicData uri="http://schemas.openxmlformats.org/drawingml/2006/table">
            <a:tbl>
              <a:tblPr firstRow="1" bandRow="1">
                <a:tableStyleId>{5C22544A-7EE6-4342-B048-85BDC9FD1C3A}</a:tableStyleId>
              </a:tblPr>
              <a:tblGrid>
                <a:gridCol w="4186238"/>
                <a:gridCol w="4043362"/>
              </a:tblGrid>
              <a:tr h="1964545">
                <a:tc>
                  <a:txBody>
                    <a:bodyPr/>
                    <a:lstStyle/>
                    <a:p>
                      <a:r>
                        <a:rPr lang="en-US" dirty="0" smtClean="0"/>
                        <a:t>Students: </a:t>
                      </a:r>
                    </a:p>
                    <a:p>
                      <a:r>
                        <a:rPr lang="en-US" dirty="0" smtClean="0"/>
                        <a:t>Careless handling</a:t>
                      </a:r>
                      <a:r>
                        <a:rPr lang="en-US" baseline="0" dirty="0" smtClean="0"/>
                        <a:t> of equipments. </a:t>
                      </a:r>
                    </a:p>
                    <a:p>
                      <a:r>
                        <a:rPr lang="en-US" baseline="0" dirty="0" smtClean="0"/>
                        <a:t>Loss of interest( involvement.) </a:t>
                      </a:r>
                    </a:p>
                    <a:p>
                      <a:r>
                        <a:rPr lang="en-US" baseline="0" dirty="0" smtClean="0"/>
                        <a:t>Lack of belongingness,</a:t>
                      </a:r>
                    </a:p>
                    <a:p>
                      <a:r>
                        <a:rPr lang="en-US" baseline="0" dirty="0" smtClean="0"/>
                        <a:t>Lack of experience and knowledge.</a:t>
                      </a:r>
                      <a:endParaRPr lang="en-US" dirty="0"/>
                    </a:p>
                  </a:txBody>
                  <a:tcPr/>
                </a:tc>
                <a:tc>
                  <a:txBody>
                    <a:bodyPr/>
                    <a:lstStyle/>
                    <a:p>
                      <a:r>
                        <a:rPr lang="en-US" dirty="0" smtClean="0"/>
                        <a:t>Staff:</a:t>
                      </a:r>
                    </a:p>
                    <a:p>
                      <a:r>
                        <a:rPr lang="en-US" dirty="0" smtClean="0"/>
                        <a:t>Staff is not giving information</a:t>
                      </a:r>
                    </a:p>
                    <a:p>
                      <a:r>
                        <a:rPr lang="en-US" dirty="0" smtClean="0"/>
                        <a:t>Negligence</a:t>
                      </a:r>
                    </a:p>
                    <a:p>
                      <a:r>
                        <a:rPr lang="en-US" dirty="0" smtClean="0"/>
                        <a:t>Improper </a:t>
                      </a:r>
                      <a:r>
                        <a:rPr lang="en-US" dirty="0" err="1" smtClean="0"/>
                        <a:t>guidence</a:t>
                      </a:r>
                      <a:endParaRPr lang="en-US" dirty="0"/>
                    </a:p>
                  </a:txBody>
                  <a:tcPr/>
                </a:tc>
              </a:tr>
              <a:tr h="2464611">
                <a:tc>
                  <a:txBody>
                    <a:bodyPr/>
                    <a:lstStyle/>
                    <a:p>
                      <a:r>
                        <a:rPr lang="en-US" dirty="0" smtClean="0"/>
                        <a:t>Maintenance:</a:t>
                      </a:r>
                    </a:p>
                    <a:p>
                      <a:r>
                        <a:rPr lang="en-US" dirty="0" smtClean="0"/>
                        <a:t>Faulty Instruments</a:t>
                      </a:r>
                    </a:p>
                    <a:p>
                      <a:r>
                        <a:rPr lang="en-US" dirty="0" smtClean="0"/>
                        <a:t>Failed instruments</a:t>
                      </a:r>
                    </a:p>
                    <a:p>
                      <a:r>
                        <a:rPr lang="en-US" dirty="0" smtClean="0"/>
                        <a:t>Scheduled maintenance of </a:t>
                      </a:r>
                      <a:r>
                        <a:rPr lang="en-US" dirty="0" err="1" smtClean="0"/>
                        <a:t>machinaries</a:t>
                      </a:r>
                      <a:r>
                        <a:rPr lang="en-US" dirty="0" smtClean="0"/>
                        <a:t> and infrastructure is not done.</a:t>
                      </a:r>
                    </a:p>
                    <a:p>
                      <a:r>
                        <a:rPr lang="en-US" dirty="0" smtClean="0"/>
                        <a:t>Under </a:t>
                      </a:r>
                      <a:r>
                        <a:rPr lang="en-US" dirty="0" err="1" smtClean="0"/>
                        <a:t>utilisation</a:t>
                      </a:r>
                      <a:r>
                        <a:rPr lang="en-US" dirty="0" smtClean="0"/>
                        <a:t> of instruments.</a:t>
                      </a:r>
                      <a:endParaRPr lang="en-US" dirty="0"/>
                    </a:p>
                  </a:txBody>
                  <a:tcPr/>
                </a:tc>
                <a:tc>
                  <a:txBody>
                    <a:bodyPr/>
                    <a:lstStyle/>
                    <a:p>
                      <a:r>
                        <a:rPr lang="en-US" dirty="0" smtClean="0"/>
                        <a:t>Housekeeping:</a:t>
                      </a:r>
                    </a:p>
                    <a:p>
                      <a:r>
                        <a:rPr lang="en-US" dirty="0" smtClean="0"/>
                        <a:t>No manpower</a:t>
                      </a:r>
                      <a:r>
                        <a:rPr lang="en-US" baseline="0" dirty="0" smtClean="0"/>
                        <a:t> for housekeeping and </a:t>
                      </a:r>
                      <a:r>
                        <a:rPr lang="en-US" baseline="0" dirty="0" err="1" smtClean="0"/>
                        <a:t>equipement</a:t>
                      </a:r>
                      <a:r>
                        <a:rPr lang="en-US" baseline="0" dirty="0" smtClean="0"/>
                        <a:t>.</a:t>
                      </a:r>
                    </a:p>
                    <a:p>
                      <a:endParaRPr lang="en-US" baseline="0" dirty="0" smtClean="0"/>
                    </a:p>
                    <a:p>
                      <a:r>
                        <a:rPr lang="en-US" baseline="0" dirty="0" smtClean="0"/>
                        <a:t>Improper layout.</a:t>
                      </a:r>
                      <a:endParaRPr lang="en-US" dirty="0"/>
                    </a:p>
                  </a:txBody>
                  <a:tcPr/>
                </a:tc>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9) </a:t>
            </a:r>
            <a:r>
              <a:rPr lang="en-US" b="1" dirty="0" smtClean="0">
                <a:solidFill>
                  <a:srgbClr val="FF0000"/>
                </a:solidFill>
              </a:rPr>
              <a:t>Finding Out the Root </a:t>
            </a:r>
            <a:r>
              <a:rPr lang="en-US" b="1" dirty="0" smtClean="0">
                <a:solidFill>
                  <a:srgbClr val="FF0000"/>
                </a:solidFill>
              </a:rPr>
              <a:t>Causes </a:t>
            </a:r>
            <a:r>
              <a:rPr lang="en-US" sz="2200" b="1" dirty="0" smtClean="0">
                <a:solidFill>
                  <a:srgbClr val="FF0000"/>
                </a:solidFill>
              </a:rPr>
              <a:t>(6)</a:t>
            </a:r>
            <a:r>
              <a:rPr lang="en-US" b="1" dirty="0" smtClean="0">
                <a:solidFill>
                  <a:srgbClr val="FF0000"/>
                </a:solidFill>
              </a:rPr>
              <a:t> </a:t>
            </a:r>
            <a:r>
              <a:rPr lang="en-US" b="1" dirty="0" smtClean="0"/>
              <a:t/>
            </a:r>
            <a:br>
              <a:rPr lang="en-US" b="1" dirty="0" smtClean="0"/>
            </a:br>
            <a:endParaRPr lang="en-US" dirty="0"/>
          </a:p>
        </p:txBody>
      </p:sp>
      <p:sp>
        <p:nvSpPr>
          <p:cNvPr id="3" name="Content Placeholder 2"/>
          <p:cNvSpPr>
            <a:spLocks noGrp="1"/>
          </p:cNvSpPr>
          <p:nvPr>
            <p:ph idx="1"/>
          </p:nvPr>
        </p:nvSpPr>
        <p:spPr>
          <a:xfrm>
            <a:off x="457200" y="928670"/>
            <a:ext cx="8229600" cy="5197493"/>
          </a:xfrm>
        </p:spPr>
        <p:txBody>
          <a:bodyPr/>
          <a:lstStyle/>
          <a:p>
            <a:endParaRPr lang="en-US" dirty="0"/>
          </a:p>
          <a:p>
            <a:pPr>
              <a:buNone/>
            </a:pPr>
            <a:r>
              <a:rPr lang="en-US" dirty="0" smtClean="0"/>
              <a:t>               Now </a:t>
            </a:r>
            <a:r>
              <a:rPr lang="en-US" dirty="0"/>
              <a:t>they were with the main sources of the problem because of </a:t>
            </a:r>
            <a:r>
              <a:rPr lang="en-US" i="1" dirty="0"/>
              <a:t>Affinity Diagram. Then they went for finding root causes with the help of Why – Why Analysis. With those main and root causes they drew the Fishbone Diagram as follows: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a:xfrm>
            <a:off x="457200" y="714356"/>
            <a:ext cx="8229600" cy="5411807"/>
          </a:xfrm>
        </p:spPr>
        <p:txBody>
          <a:bodyPr>
            <a:normAutofit fontScale="85000" lnSpcReduction="10000"/>
          </a:bodyPr>
          <a:lstStyle/>
          <a:p>
            <a:endParaRPr lang="en-US" dirty="0" smtClean="0"/>
          </a:p>
          <a:p>
            <a:pPr>
              <a:buNone/>
            </a:pPr>
            <a:r>
              <a:rPr lang="en-US" dirty="0" smtClean="0"/>
              <a:t>                    The Quality Circles in educational institutes are much complex than those in manufacturing areas because in educational institutes the students are the most important element.</a:t>
            </a:r>
          </a:p>
          <a:p>
            <a:pPr>
              <a:buNone/>
            </a:pPr>
            <a:r>
              <a:rPr lang="en-US" dirty="0" smtClean="0"/>
              <a:t> The  products of the educational institutes are measured by the student capabilities, student’s knowledge, values imparted to the students and all those which indicate the qualities of students towards the wellbeing of society. </a:t>
            </a:r>
          </a:p>
          <a:p>
            <a:pPr>
              <a:buNone/>
            </a:pPr>
            <a:r>
              <a:rPr lang="en-US" dirty="0" smtClean="0"/>
              <a:t>These qualities of the student are difficult to measure and analyze. So the level of complexity goes on increasing as they analyze them deeper. </a:t>
            </a:r>
            <a:endParaRPr lang="en-US"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Fish Bone diagram</a:t>
            </a:r>
            <a:endParaRPr lang="en-US" dirty="0"/>
          </a:p>
        </p:txBody>
      </p:sp>
      <p:pic>
        <p:nvPicPr>
          <p:cNvPr id="6146" name="Picture 2"/>
          <p:cNvPicPr>
            <a:picLocks noGrp="1" noChangeAspect="1" noChangeArrowheads="1"/>
          </p:cNvPicPr>
          <p:nvPr>
            <p:ph idx="1"/>
          </p:nvPr>
        </p:nvPicPr>
        <p:blipFill>
          <a:blip r:embed="rId2"/>
          <a:srcRect/>
          <a:stretch>
            <a:fillRect/>
          </a:stretch>
        </p:blipFill>
        <p:spPr bwMode="auto">
          <a:xfrm>
            <a:off x="1343025" y="2015331"/>
            <a:ext cx="6457950" cy="3695700"/>
          </a:xfrm>
          <a:prstGeom prst="rect">
            <a:avLst/>
          </a:prstGeom>
          <a:noFill/>
          <a:ln w="9525">
            <a:noFill/>
            <a:miter lim="800000"/>
            <a:headEnd/>
            <a:tailEnd/>
          </a:ln>
          <a:effectLst/>
        </p:spPr>
      </p:pic>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85794"/>
            <a:ext cx="8229600" cy="631844"/>
          </a:xfrm>
        </p:spPr>
        <p:txBody>
          <a:bodyPr>
            <a:normAutofit fontScale="90000"/>
          </a:bodyPr>
          <a:lstStyle/>
          <a:p>
            <a:r>
              <a:rPr lang="en-US" b="1" dirty="0" smtClean="0"/>
              <a:t>10) Analysis of Root Causes </a:t>
            </a:r>
            <a:br>
              <a:rPr lang="en-US" b="1" dirty="0" smtClean="0"/>
            </a:br>
            <a:endParaRPr lang="en-US" dirty="0"/>
          </a:p>
        </p:txBody>
      </p:sp>
      <p:sp>
        <p:nvSpPr>
          <p:cNvPr id="3" name="Content Placeholder 2"/>
          <p:cNvSpPr>
            <a:spLocks noGrp="1"/>
          </p:cNvSpPr>
          <p:nvPr>
            <p:ph idx="1"/>
          </p:nvPr>
        </p:nvSpPr>
        <p:spPr>
          <a:xfrm>
            <a:off x="457200" y="428604"/>
            <a:ext cx="8229600" cy="5697559"/>
          </a:xfrm>
        </p:spPr>
        <p:txBody>
          <a:bodyPr>
            <a:normAutofit/>
          </a:bodyPr>
          <a:lstStyle/>
          <a:p>
            <a:endParaRPr lang="en-US" dirty="0" smtClean="0"/>
          </a:p>
          <a:p>
            <a:endParaRPr lang="en-US" dirty="0" smtClean="0"/>
          </a:p>
          <a:p>
            <a:pPr>
              <a:buNone/>
            </a:pPr>
            <a:r>
              <a:rPr lang="en-US" dirty="0" smtClean="0"/>
              <a:t>               To </a:t>
            </a:r>
            <a:r>
              <a:rPr lang="en-US" dirty="0"/>
              <a:t>find out the most affecting causes from the list of causes they used </a:t>
            </a:r>
            <a:r>
              <a:rPr lang="en-US" i="1" dirty="0"/>
              <a:t>Pareto Analysis. Pareto analysis is mostly used to found out </a:t>
            </a:r>
            <a:r>
              <a:rPr lang="en-US" i="1" dirty="0">
                <a:solidFill>
                  <a:srgbClr val="FF0000"/>
                </a:solidFill>
              </a:rPr>
              <a:t>“vital few from trivial many”. </a:t>
            </a:r>
            <a:r>
              <a:rPr lang="en-US" i="1" dirty="0"/>
              <a:t>The following table shows the prioritization of the root causes done according to the ratings given to the causes by the all seven QC members: </a:t>
            </a: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dirty="0" smtClean="0"/>
              <a:t>Table </a:t>
            </a:r>
            <a:r>
              <a:rPr lang="en-US" sz="2800" dirty="0" smtClean="0"/>
              <a:t>showing root cause and the ratings given to them by QC members </a:t>
            </a:r>
          </a:p>
        </p:txBody>
      </p:sp>
      <p:pic>
        <p:nvPicPr>
          <p:cNvPr id="7170" name="Picture 2"/>
          <p:cNvPicPr>
            <a:picLocks noGrp="1" noChangeAspect="1" noChangeArrowheads="1"/>
          </p:cNvPicPr>
          <p:nvPr>
            <p:ph idx="1"/>
          </p:nvPr>
        </p:nvPicPr>
        <p:blipFill>
          <a:blip r:embed="rId2"/>
          <a:srcRect/>
          <a:stretch>
            <a:fillRect/>
          </a:stretch>
        </p:blipFill>
        <p:spPr bwMode="auto">
          <a:xfrm>
            <a:off x="928662" y="1500174"/>
            <a:ext cx="6776767" cy="3714776"/>
          </a:xfrm>
          <a:prstGeom prst="rect">
            <a:avLst/>
          </a:prstGeom>
          <a:noFill/>
          <a:ln w="9525">
            <a:noFill/>
            <a:miter lim="800000"/>
            <a:headEnd/>
            <a:tailEnd/>
          </a:ln>
          <a:effectLst/>
        </p:spPr>
      </p:pic>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Root causes</a:t>
            </a:r>
            <a:endParaRPr lang="en-US" dirty="0"/>
          </a:p>
        </p:txBody>
      </p:sp>
      <p:sp>
        <p:nvSpPr>
          <p:cNvPr id="3" name="Content Placeholder 2"/>
          <p:cNvSpPr>
            <a:spLocks noGrp="1"/>
          </p:cNvSpPr>
          <p:nvPr>
            <p:ph idx="1"/>
          </p:nvPr>
        </p:nvSpPr>
        <p:spPr/>
        <p:txBody>
          <a:bodyPr>
            <a:normAutofit/>
          </a:bodyPr>
          <a:lstStyle/>
          <a:p>
            <a:pPr>
              <a:buNone/>
            </a:pPr>
            <a:r>
              <a:rPr lang="en-US" dirty="0" smtClean="0"/>
              <a:t>              On the basis of the prioritization shown in above table, they made a </a:t>
            </a:r>
            <a:r>
              <a:rPr lang="en-US" i="1" dirty="0" smtClean="0"/>
              <a:t>Pareto Chart as shown in Figure 6. From this chart they were able to conclude that </a:t>
            </a:r>
            <a:r>
              <a:rPr lang="en-US" i="1" dirty="0" smtClean="0">
                <a:solidFill>
                  <a:srgbClr val="FF0000"/>
                </a:solidFill>
              </a:rPr>
              <a:t>the most vital root causes of the problem were </a:t>
            </a:r>
            <a:r>
              <a:rPr lang="en-US" i="1" dirty="0" smtClean="0"/>
              <a:t>student knowledge</a:t>
            </a:r>
            <a:r>
              <a:rPr lang="en-US" i="1" dirty="0" smtClean="0">
                <a:solidFill>
                  <a:srgbClr val="FF0000"/>
                </a:solidFill>
              </a:rPr>
              <a:t>, maintenance </a:t>
            </a:r>
            <a:r>
              <a:rPr lang="en-US" i="1" dirty="0" smtClean="0"/>
              <a:t>and the housekeeping of the laboratory. </a:t>
            </a:r>
            <a:endParaRPr lang="en-US" dirty="0" smtClean="0"/>
          </a:p>
          <a:p>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solidFill>
                  <a:srgbClr val="FF0000"/>
                </a:solidFill>
              </a:rPr>
              <a:t>Finding Out Solutions </a:t>
            </a:r>
            <a:r>
              <a:rPr lang="en-US" sz="2000" b="1" dirty="0" smtClean="0">
                <a:solidFill>
                  <a:srgbClr val="FF0000"/>
                </a:solidFill>
              </a:rPr>
              <a:t>(8)</a:t>
            </a:r>
            <a:endParaRPr lang="en-US" sz="2000" b="1" dirty="0">
              <a:solidFill>
                <a:srgbClr val="FF0000"/>
              </a:solidFill>
            </a:endParaRPr>
          </a:p>
        </p:txBody>
      </p:sp>
      <p:sp>
        <p:nvSpPr>
          <p:cNvPr id="3" name="Content Placeholder 2"/>
          <p:cNvSpPr>
            <a:spLocks noGrp="1"/>
          </p:cNvSpPr>
          <p:nvPr>
            <p:ph idx="1"/>
          </p:nvPr>
        </p:nvSpPr>
        <p:spPr/>
        <p:txBody>
          <a:bodyPr>
            <a:normAutofit fontScale="77500" lnSpcReduction="20000"/>
          </a:bodyPr>
          <a:lstStyle/>
          <a:p>
            <a:endParaRPr lang="en-US" dirty="0"/>
          </a:p>
          <a:p>
            <a:pPr>
              <a:buNone/>
            </a:pPr>
            <a:r>
              <a:rPr lang="en-US" dirty="0" smtClean="0"/>
              <a:t>           After </a:t>
            </a:r>
            <a:r>
              <a:rPr lang="en-US" dirty="0"/>
              <a:t>knowing the critical areas where they need to focus, they found out various solutions. In one of the </a:t>
            </a:r>
            <a:r>
              <a:rPr lang="en-US" i="1" dirty="0"/>
              <a:t>Brainstorming session they found out the solutions to strike the </a:t>
            </a:r>
            <a:r>
              <a:rPr lang="en-US" i="1" dirty="0">
                <a:solidFill>
                  <a:srgbClr val="FF0000"/>
                </a:solidFill>
              </a:rPr>
              <a:t>vital causes filtered by Pareto chart. </a:t>
            </a:r>
            <a:endParaRPr lang="en-US" i="1" dirty="0" smtClean="0">
              <a:solidFill>
                <a:srgbClr val="FF0000"/>
              </a:solidFill>
            </a:endParaRPr>
          </a:p>
          <a:p>
            <a:pPr>
              <a:buNone/>
            </a:pPr>
            <a:r>
              <a:rPr lang="en-US" i="1" dirty="0" smtClean="0"/>
              <a:t>          Then </a:t>
            </a:r>
            <a:r>
              <a:rPr lang="en-US" i="1" dirty="0"/>
              <a:t>they check the possible solutions with SMART technique. </a:t>
            </a:r>
            <a:r>
              <a:rPr lang="en-US" i="1" dirty="0" smtClean="0"/>
              <a:t> </a:t>
            </a:r>
            <a:endParaRPr lang="en-US" i="1" dirty="0"/>
          </a:p>
          <a:p>
            <a:r>
              <a:rPr lang="en-US" dirty="0"/>
              <a:t>S - Simple &amp; Specific </a:t>
            </a:r>
          </a:p>
          <a:p>
            <a:r>
              <a:rPr lang="en-US" dirty="0"/>
              <a:t>M - Measurable &amp; Manageable </a:t>
            </a:r>
          </a:p>
          <a:p>
            <a:r>
              <a:rPr lang="en-US" dirty="0"/>
              <a:t>A - Achievable &amp; Acceptable </a:t>
            </a:r>
          </a:p>
          <a:p>
            <a:r>
              <a:rPr lang="en-US" dirty="0"/>
              <a:t>R - Reasonable &amp; Realistic </a:t>
            </a:r>
          </a:p>
          <a:p>
            <a:r>
              <a:rPr lang="en-US" dirty="0"/>
              <a:t>T - Time bound &amp; </a:t>
            </a:r>
            <a:r>
              <a:rPr lang="en-US" dirty="0" err="1"/>
              <a:t>Teste</a:t>
            </a:r>
            <a:r>
              <a:rPr lang="en-US" dirty="0"/>
              <a:t> </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194" name="Picture 2"/>
          <p:cNvPicPr>
            <a:picLocks noGrp="1" noChangeAspect="1" noChangeArrowheads="1"/>
          </p:cNvPicPr>
          <p:nvPr>
            <p:ph idx="1"/>
          </p:nvPr>
        </p:nvPicPr>
        <p:blipFill>
          <a:blip r:embed="rId2"/>
          <a:srcRect/>
          <a:stretch>
            <a:fillRect/>
          </a:stretch>
        </p:blipFill>
        <p:spPr bwMode="auto">
          <a:xfrm>
            <a:off x="2295525" y="1905794"/>
            <a:ext cx="4552950" cy="3914775"/>
          </a:xfrm>
          <a:prstGeom prst="rect">
            <a:avLst/>
          </a:prstGeom>
          <a:noFill/>
          <a:ln w="9525">
            <a:noFill/>
            <a:miter lim="800000"/>
            <a:headEnd/>
            <a:tailEnd/>
          </a:ln>
          <a:effectLst/>
        </p:spPr>
      </p:pic>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Solutions</a:t>
            </a:r>
            <a:endParaRPr lang="en-US" dirty="0"/>
          </a:p>
        </p:txBody>
      </p:sp>
      <p:sp>
        <p:nvSpPr>
          <p:cNvPr id="3" name="Content Placeholder 2"/>
          <p:cNvSpPr>
            <a:spLocks noGrp="1"/>
          </p:cNvSpPr>
          <p:nvPr>
            <p:ph idx="1"/>
          </p:nvPr>
        </p:nvSpPr>
        <p:spPr/>
        <p:txBody>
          <a:bodyPr>
            <a:normAutofit fontScale="85000" lnSpcReduction="20000"/>
          </a:bodyPr>
          <a:lstStyle/>
          <a:p>
            <a:pPr>
              <a:buNone/>
            </a:pPr>
            <a:r>
              <a:rPr lang="en-US" dirty="0" smtClean="0"/>
              <a:t>            The </a:t>
            </a:r>
            <a:r>
              <a:rPr lang="en-US" dirty="0"/>
              <a:t>final solutions after </a:t>
            </a:r>
            <a:r>
              <a:rPr lang="en-US" i="1" dirty="0"/>
              <a:t>SMART technique are as follows: </a:t>
            </a:r>
          </a:p>
          <a:p>
            <a:r>
              <a:rPr lang="en-US" dirty="0"/>
              <a:t>1. Charts of Do’s and Don'ts </a:t>
            </a:r>
          </a:p>
          <a:p>
            <a:r>
              <a:rPr lang="en-US" dirty="0"/>
              <a:t>2. Preventive Maintenance charts </a:t>
            </a:r>
          </a:p>
          <a:p>
            <a:r>
              <a:rPr lang="en-US" dirty="0"/>
              <a:t>3. 5S’s implementation </a:t>
            </a:r>
          </a:p>
          <a:p>
            <a:r>
              <a:rPr lang="en-US" dirty="0"/>
              <a:t>4. Awareness charts </a:t>
            </a:r>
          </a:p>
          <a:p>
            <a:r>
              <a:rPr lang="en-US" dirty="0"/>
              <a:t>5. Induction tours for 2nd year students </a:t>
            </a:r>
          </a:p>
          <a:p>
            <a:r>
              <a:rPr lang="en-US" dirty="0"/>
              <a:t>6. Mini Projects </a:t>
            </a:r>
          </a:p>
          <a:p>
            <a:r>
              <a:rPr lang="en-US" dirty="0"/>
              <a:t>7. Best lab competition </a:t>
            </a:r>
          </a:p>
          <a:p>
            <a:r>
              <a:rPr lang="en-US" dirty="0"/>
              <a:t>8. “Learn and Earn” in lab </a:t>
            </a:r>
          </a:p>
          <a:p>
            <a:r>
              <a:rPr lang="en-US" dirty="0"/>
              <a:t>9. Safety and health issue </a:t>
            </a:r>
          </a:p>
          <a:p>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solidFill>
                  <a:srgbClr val="FF0000"/>
                </a:solidFill>
              </a:rPr>
              <a:t>Foreseeing </a:t>
            </a:r>
            <a:r>
              <a:rPr lang="en-US" b="1" dirty="0" smtClean="0">
                <a:solidFill>
                  <a:srgbClr val="FF0000"/>
                </a:solidFill>
              </a:rPr>
              <a:t>Probable </a:t>
            </a:r>
            <a:r>
              <a:rPr lang="en-US" b="1" dirty="0" smtClean="0">
                <a:solidFill>
                  <a:srgbClr val="FF0000"/>
                </a:solidFill>
              </a:rPr>
              <a:t>Resistances </a:t>
            </a:r>
            <a:r>
              <a:rPr lang="en-US" sz="2200" b="1" dirty="0" smtClean="0">
                <a:solidFill>
                  <a:srgbClr val="FF0000"/>
                </a:solidFill>
              </a:rPr>
              <a:t>(9)</a:t>
            </a:r>
            <a:r>
              <a:rPr lang="en-US" b="1" dirty="0" smtClean="0">
                <a:solidFill>
                  <a:srgbClr val="FF0000"/>
                </a:solidFill>
              </a:rPr>
              <a:t> </a:t>
            </a:r>
            <a:endParaRPr lang="en-US" b="1" dirty="0">
              <a:solidFill>
                <a:srgbClr val="FF0000"/>
              </a:solidFill>
            </a:endParaRPr>
          </a:p>
        </p:txBody>
      </p:sp>
      <p:sp>
        <p:nvSpPr>
          <p:cNvPr id="3" name="Content Placeholder 2"/>
          <p:cNvSpPr>
            <a:spLocks noGrp="1"/>
          </p:cNvSpPr>
          <p:nvPr>
            <p:ph idx="1"/>
          </p:nvPr>
        </p:nvSpPr>
        <p:spPr>
          <a:xfrm>
            <a:off x="457200" y="1071546"/>
            <a:ext cx="8229600" cy="5054617"/>
          </a:xfrm>
        </p:spPr>
        <p:txBody>
          <a:bodyPr>
            <a:normAutofit fontScale="92500"/>
          </a:bodyPr>
          <a:lstStyle/>
          <a:p>
            <a:endParaRPr lang="en-US" dirty="0"/>
          </a:p>
          <a:p>
            <a:r>
              <a:rPr lang="en-US" dirty="0" smtClean="0"/>
              <a:t>While </a:t>
            </a:r>
            <a:r>
              <a:rPr lang="en-US" dirty="0"/>
              <a:t>implementing the solutions they may come across the resistances, so to know those resistances and their magnitude they used </a:t>
            </a:r>
            <a:r>
              <a:rPr lang="en-US" i="1" dirty="0"/>
              <a:t>Force Field Analysis tool. Figure 8 shows analysis: </a:t>
            </a:r>
          </a:p>
          <a:p>
            <a:r>
              <a:rPr lang="en-US" dirty="0" smtClean="0"/>
              <a:t>As </a:t>
            </a:r>
            <a:r>
              <a:rPr lang="en-US" dirty="0"/>
              <a:t>the solutions are filtered by </a:t>
            </a:r>
            <a:r>
              <a:rPr lang="en-US" i="1" dirty="0"/>
              <a:t>SMART technique so there was no objections they faced for implementing them. Whereas Force Field analysis also explored the helping forces to implement our solutions. </a:t>
            </a:r>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14356"/>
            <a:ext cx="8229600" cy="703282"/>
          </a:xfrm>
        </p:spPr>
        <p:txBody>
          <a:bodyPr>
            <a:normAutofit fontScale="90000"/>
          </a:bodyPr>
          <a:lstStyle/>
          <a:p>
            <a:r>
              <a:rPr lang="en-US" i="1" dirty="0" smtClean="0"/>
              <a:t>Force </a:t>
            </a:r>
            <a:r>
              <a:rPr lang="en-US" i="1" dirty="0" smtClean="0"/>
              <a:t>Field Analysis showing helping and hindering forces </a:t>
            </a:r>
            <a:br>
              <a:rPr lang="en-US" i="1" dirty="0" smtClean="0"/>
            </a:br>
            <a:endParaRPr lang="en-US" dirty="0"/>
          </a:p>
        </p:txBody>
      </p:sp>
      <p:pic>
        <p:nvPicPr>
          <p:cNvPr id="9218" name="Picture 2"/>
          <p:cNvPicPr>
            <a:picLocks noGrp="1" noChangeAspect="1" noChangeArrowheads="1"/>
          </p:cNvPicPr>
          <p:nvPr>
            <p:ph idx="1"/>
          </p:nvPr>
        </p:nvPicPr>
        <p:blipFill>
          <a:blip r:embed="rId2"/>
          <a:srcRect/>
          <a:stretch>
            <a:fillRect/>
          </a:stretch>
        </p:blipFill>
        <p:spPr bwMode="auto">
          <a:xfrm>
            <a:off x="1189769" y="1643050"/>
            <a:ext cx="6739817" cy="4424085"/>
          </a:xfrm>
          <a:prstGeom prst="rect">
            <a:avLst/>
          </a:prstGeom>
          <a:noFill/>
          <a:ln w="9525">
            <a:noFill/>
            <a:miter lim="800000"/>
            <a:headEnd/>
            <a:tailEnd/>
          </a:ln>
          <a:effectLst/>
        </p:spPr>
      </p:pic>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1546"/>
            <a:ext cx="8229600" cy="346092"/>
          </a:xfrm>
        </p:spPr>
        <p:txBody>
          <a:bodyPr>
            <a:normAutofit fontScale="90000"/>
          </a:bodyPr>
          <a:lstStyle/>
          <a:p>
            <a:r>
              <a:rPr lang="en-US" sz="2700" b="1" dirty="0" smtClean="0"/>
              <a:t>13) Trial Implementation and Checking Performance </a:t>
            </a:r>
            <a:r>
              <a:rPr lang="en-US" b="1" dirty="0" smtClean="0"/>
              <a:t/>
            </a:r>
            <a:br>
              <a:rPr lang="en-US" b="1" dirty="0" smtClean="0"/>
            </a:br>
            <a:endParaRPr lang="en-US" dirty="0"/>
          </a:p>
        </p:txBody>
      </p:sp>
      <p:sp>
        <p:nvSpPr>
          <p:cNvPr id="3" name="Content Placeholder 2"/>
          <p:cNvSpPr>
            <a:spLocks noGrp="1"/>
          </p:cNvSpPr>
          <p:nvPr>
            <p:ph idx="1"/>
          </p:nvPr>
        </p:nvSpPr>
        <p:spPr>
          <a:xfrm>
            <a:off x="457200" y="571480"/>
            <a:ext cx="8229600" cy="5554683"/>
          </a:xfrm>
        </p:spPr>
        <p:txBody>
          <a:bodyPr>
            <a:normAutofit/>
          </a:bodyPr>
          <a:lstStyle/>
          <a:p>
            <a:endParaRPr lang="en-US" dirty="0"/>
          </a:p>
          <a:p>
            <a:r>
              <a:rPr lang="en-US" dirty="0" smtClean="0"/>
              <a:t>The </a:t>
            </a:r>
            <a:r>
              <a:rPr lang="en-US" dirty="0"/>
              <a:t>solutions were first implemented on trial basis. The performance was checked and following indications were found out. </a:t>
            </a:r>
            <a:endParaRPr lang="en-US" sz="2000" dirty="0" smtClean="0"/>
          </a:p>
          <a:p>
            <a:r>
              <a:rPr lang="en-US" sz="2000" dirty="0" smtClean="0">
                <a:solidFill>
                  <a:srgbClr val="FF0000"/>
                </a:solidFill>
              </a:rPr>
              <a:t>Table </a:t>
            </a:r>
            <a:r>
              <a:rPr lang="en-US" sz="2000" dirty="0">
                <a:solidFill>
                  <a:srgbClr val="FF0000"/>
                </a:solidFill>
              </a:rPr>
              <a:t>3: Results of Trial Implementation </a:t>
            </a:r>
            <a:endParaRPr lang="en-US" sz="2000" dirty="0" smtClean="0">
              <a:solidFill>
                <a:srgbClr val="FF0000"/>
              </a:solidFill>
            </a:endParaRPr>
          </a:p>
          <a:p>
            <a:endParaRPr lang="en-US" sz="2000" dirty="0" smtClean="0"/>
          </a:p>
          <a:p>
            <a:endParaRPr lang="en-US" sz="2000" dirty="0" smtClean="0"/>
          </a:p>
          <a:p>
            <a:endParaRPr lang="en-US" dirty="0"/>
          </a:p>
        </p:txBody>
      </p:sp>
      <p:pic>
        <p:nvPicPr>
          <p:cNvPr id="4" name="Picture 2"/>
          <p:cNvPicPr>
            <a:picLocks noChangeAspect="1" noChangeArrowheads="1"/>
          </p:cNvPicPr>
          <p:nvPr/>
        </p:nvPicPr>
        <p:blipFill>
          <a:blip r:embed="rId2"/>
          <a:srcRect/>
          <a:stretch>
            <a:fillRect/>
          </a:stretch>
        </p:blipFill>
        <p:spPr bwMode="auto">
          <a:xfrm>
            <a:off x="1428728" y="3286124"/>
            <a:ext cx="6524625" cy="1819275"/>
          </a:xfrm>
          <a:prstGeom prst="rect">
            <a:avLst/>
          </a:prstGeom>
          <a:noFill/>
          <a:ln w="9525">
            <a:noFill/>
            <a:miter lim="800000"/>
            <a:headEnd/>
            <a:tailEnd/>
          </a:ln>
          <a:effec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1357298"/>
          </a:xfrm>
        </p:spPr>
        <p:txBody>
          <a:bodyPr>
            <a:normAutofit fontScale="90000"/>
          </a:bodyPr>
          <a:lstStyle/>
          <a:p>
            <a:r>
              <a:rPr lang="en-US" dirty="0" smtClean="0"/>
              <a:t/>
            </a:r>
            <a:br>
              <a:rPr lang="en-US" dirty="0" smtClean="0"/>
            </a:br>
            <a:r>
              <a:rPr lang="en-US" dirty="0" smtClean="0"/>
              <a:t> </a:t>
            </a:r>
            <a:r>
              <a:rPr lang="en-US" sz="3600" b="1" dirty="0" smtClean="0"/>
              <a:t>Formation and Operation of  KANAD   </a:t>
            </a:r>
            <a:br>
              <a:rPr lang="en-US" sz="3600" b="1" dirty="0" smtClean="0"/>
            </a:br>
            <a:r>
              <a:rPr lang="en-US" sz="3600" b="1" dirty="0" smtClean="0"/>
              <a:t>Quality Circle (KQC) </a:t>
            </a:r>
            <a:endParaRPr lang="en-US" sz="3600"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 KANAD Quality circle consists of seven students as a member who chosen a leader among them, a </a:t>
            </a:r>
            <a:r>
              <a:rPr lang="en-US" dirty="0" smtClean="0">
                <a:solidFill>
                  <a:srgbClr val="FF0000"/>
                </a:solidFill>
              </a:rPr>
              <a:t>Professor as a facilitator </a:t>
            </a:r>
            <a:r>
              <a:rPr lang="en-US" dirty="0" smtClean="0"/>
              <a:t>and a coordinator from administration of Student Association. This QC of seven students, most of the time is involved in tackling the </a:t>
            </a:r>
            <a:r>
              <a:rPr lang="en-US" dirty="0" smtClean="0">
                <a:solidFill>
                  <a:srgbClr val="FF0000"/>
                </a:solidFill>
              </a:rPr>
              <a:t>problems related to the teaching - learning process. </a:t>
            </a:r>
          </a:p>
          <a:p>
            <a:r>
              <a:rPr lang="en-US" dirty="0" smtClean="0"/>
              <a:t>The KANAD QC members </a:t>
            </a:r>
            <a:r>
              <a:rPr lang="en-US" dirty="0" smtClean="0">
                <a:solidFill>
                  <a:srgbClr val="FF0000"/>
                </a:solidFill>
              </a:rPr>
              <a:t>meet regularly </a:t>
            </a:r>
            <a:r>
              <a:rPr lang="en-US" dirty="0" smtClean="0"/>
              <a:t>on Mondays and Thursdays for two and half hours after their regular college and academic activities.  </a:t>
            </a:r>
            <a:endParaRPr lang="en-US" dirty="0"/>
          </a:p>
        </p:txBody>
      </p:sp>
    </p:spTree>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14) </a:t>
            </a:r>
            <a:r>
              <a:rPr lang="en-US" b="1" dirty="0" smtClean="0">
                <a:solidFill>
                  <a:srgbClr val="FF0000"/>
                </a:solidFill>
              </a:rPr>
              <a:t>Regular Implementation </a:t>
            </a:r>
            <a:r>
              <a:rPr lang="en-US" sz="2000" b="1" dirty="0" smtClean="0">
                <a:solidFill>
                  <a:srgbClr val="FF0000"/>
                </a:solidFill>
              </a:rPr>
              <a:t>(11)</a:t>
            </a:r>
            <a:endParaRPr lang="en-US" sz="2000" b="1" dirty="0" smtClean="0">
              <a:solidFill>
                <a:srgbClr val="FF0000"/>
              </a:solidFill>
            </a:endParaRPr>
          </a:p>
        </p:txBody>
      </p:sp>
      <p:sp>
        <p:nvSpPr>
          <p:cNvPr id="3" name="Content Placeholder 2"/>
          <p:cNvSpPr>
            <a:spLocks noGrp="1"/>
          </p:cNvSpPr>
          <p:nvPr>
            <p:ph idx="1"/>
          </p:nvPr>
        </p:nvSpPr>
        <p:spPr>
          <a:xfrm>
            <a:off x="457200" y="1214422"/>
            <a:ext cx="8229600" cy="4911741"/>
          </a:xfrm>
        </p:spPr>
        <p:txBody>
          <a:bodyPr>
            <a:normAutofit/>
          </a:bodyPr>
          <a:lstStyle/>
          <a:p>
            <a:endParaRPr lang="en-US" dirty="0" smtClean="0"/>
          </a:p>
          <a:p>
            <a:pPr>
              <a:buNone/>
            </a:pPr>
            <a:r>
              <a:rPr lang="en-US" dirty="0" smtClean="0"/>
              <a:t>                      After getting good results from the trial implementations done, they decided to go for regular implementation. For the effective implementation they used </a:t>
            </a:r>
            <a:r>
              <a:rPr lang="en-US" i="1" dirty="0" smtClean="0"/>
              <a:t>PDCA (Plan – Do – Check – Action) cycle. Table No.4 shows the action plan for the regular implementation by using 5W1H tool.</a:t>
            </a:r>
            <a:endParaRPr lang="en-US" dirty="0"/>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28604"/>
            <a:ext cx="8229600" cy="989034"/>
          </a:xfrm>
        </p:spPr>
        <p:txBody>
          <a:bodyPr>
            <a:normAutofit fontScale="90000"/>
          </a:bodyPr>
          <a:lstStyle/>
          <a:p>
            <a:r>
              <a:rPr lang="en-US" sz="2700" dirty="0" smtClean="0"/>
              <a:t> </a:t>
            </a:r>
            <a:r>
              <a:rPr lang="en-US" sz="2700" dirty="0" smtClean="0"/>
              <a:t>Action plan for regular implementation using </a:t>
            </a:r>
            <a:r>
              <a:rPr lang="en-US" sz="2700" i="1" dirty="0" smtClean="0"/>
              <a:t>5W1H Action Plan (P of PDCA cycle) </a:t>
            </a:r>
            <a:r>
              <a:rPr lang="en-US" i="1" dirty="0" smtClean="0"/>
              <a:t>	</a:t>
            </a:r>
            <a:br>
              <a:rPr lang="en-US" i="1" dirty="0" smtClean="0"/>
            </a:br>
            <a:endParaRPr lang="en-US" dirty="0"/>
          </a:p>
        </p:txBody>
      </p:sp>
      <p:sp>
        <p:nvSpPr>
          <p:cNvPr id="3" name="Content Placeholder 2"/>
          <p:cNvSpPr>
            <a:spLocks noGrp="1"/>
          </p:cNvSpPr>
          <p:nvPr>
            <p:ph idx="1"/>
          </p:nvPr>
        </p:nvSpPr>
        <p:spPr>
          <a:xfrm>
            <a:off x="500034" y="1142984"/>
            <a:ext cx="8229600" cy="4983179"/>
          </a:xfrm>
        </p:spPr>
        <p:txBody>
          <a:bodyPr>
            <a:normAutofit fontScale="55000" lnSpcReduction="20000"/>
          </a:bodyPr>
          <a:lstStyle/>
          <a:p>
            <a:r>
              <a:rPr lang="en-US" dirty="0" smtClean="0">
                <a:solidFill>
                  <a:srgbClr val="FF0000"/>
                </a:solidFill>
              </a:rPr>
              <a:t>WHAT 	</a:t>
            </a:r>
            <a:r>
              <a:rPr lang="en-US" dirty="0" smtClean="0">
                <a:solidFill>
                  <a:srgbClr val="FF0000"/>
                </a:solidFill>
              </a:rPr>
              <a:t>                  </a:t>
            </a:r>
            <a:r>
              <a:rPr lang="en-US" dirty="0" smtClean="0"/>
              <a:t>WHY </a:t>
            </a:r>
            <a:r>
              <a:rPr lang="en-US" dirty="0" smtClean="0">
                <a:solidFill>
                  <a:srgbClr val="FF0000"/>
                </a:solidFill>
              </a:rPr>
              <a:t>	</a:t>
            </a:r>
            <a:r>
              <a:rPr lang="en-US" dirty="0" smtClean="0">
                <a:solidFill>
                  <a:srgbClr val="0070C0"/>
                </a:solidFill>
              </a:rPr>
              <a:t>WHO</a:t>
            </a:r>
            <a:r>
              <a:rPr lang="en-US" dirty="0" smtClean="0">
                <a:solidFill>
                  <a:srgbClr val="FF0000"/>
                </a:solidFill>
              </a:rPr>
              <a:t> 	</a:t>
            </a:r>
            <a:r>
              <a:rPr lang="en-US" dirty="0" smtClean="0">
                <a:solidFill>
                  <a:srgbClr val="FF0000"/>
                </a:solidFill>
              </a:rPr>
              <a:t> </a:t>
            </a:r>
            <a:r>
              <a:rPr lang="en-US" dirty="0" smtClean="0"/>
              <a:t>WHEN</a:t>
            </a:r>
            <a:r>
              <a:rPr lang="en-US" dirty="0" smtClean="0">
                <a:solidFill>
                  <a:srgbClr val="0070C0"/>
                </a:solidFill>
              </a:rPr>
              <a:t> </a:t>
            </a:r>
            <a:r>
              <a:rPr lang="en-US" dirty="0" smtClean="0">
                <a:solidFill>
                  <a:srgbClr val="FF0000"/>
                </a:solidFill>
              </a:rPr>
              <a:t>    WHERE </a:t>
            </a:r>
            <a:r>
              <a:rPr lang="en-US" dirty="0" smtClean="0">
                <a:solidFill>
                  <a:srgbClr val="FF0000"/>
                </a:solidFill>
              </a:rPr>
              <a:t>	</a:t>
            </a:r>
            <a:r>
              <a:rPr lang="en-US" dirty="0" smtClean="0">
                <a:solidFill>
                  <a:srgbClr val="FF0000"/>
                </a:solidFill>
              </a:rPr>
              <a:t>                </a:t>
            </a:r>
            <a:r>
              <a:rPr lang="en-US" dirty="0" smtClean="0"/>
              <a:t>HOW </a:t>
            </a:r>
            <a:r>
              <a:rPr lang="en-US" dirty="0" smtClean="0">
                <a:solidFill>
                  <a:srgbClr val="FF0000"/>
                </a:solidFill>
              </a:rPr>
              <a:t>	</a:t>
            </a:r>
          </a:p>
          <a:p>
            <a:r>
              <a:rPr lang="en-US" dirty="0" smtClean="0">
                <a:solidFill>
                  <a:srgbClr val="FF0000"/>
                </a:solidFill>
              </a:rPr>
              <a:t>Charts (Do's and Don'ts</a:t>
            </a:r>
            <a:r>
              <a:rPr lang="en-US" dirty="0" smtClean="0"/>
              <a:t>) 	To improve students’ knowledge &amp; skill 	</a:t>
            </a:r>
            <a:r>
              <a:rPr lang="en-US" dirty="0" err="1" smtClean="0">
                <a:solidFill>
                  <a:srgbClr val="0070C0"/>
                </a:solidFill>
              </a:rPr>
              <a:t>Hanumant</a:t>
            </a:r>
            <a:r>
              <a:rPr lang="en-US" dirty="0" smtClean="0">
                <a:solidFill>
                  <a:srgbClr val="0070C0"/>
                </a:solidFill>
              </a:rPr>
              <a:t> &amp; </a:t>
            </a:r>
            <a:r>
              <a:rPr lang="en-US" dirty="0" err="1" smtClean="0">
                <a:solidFill>
                  <a:srgbClr val="0070C0"/>
                </a:solidFill>
              </a:rPr>
              <a:t>Devdatta</a:t>
            </a:r>
            <a:r>
              <a:rPr lang="en-US" dirty="0" smtClean="0">
                <a:solidFill>
                  <a:srgbClr val="0070C0"/>
                </a:solidFill>
              </a:rPr>
              <a:t> </a:t>
            </a:r>
            <a:r>
              <a:rPr lang="en-US" dirty="0" smtClean="0"/>
              <a:t>	11-Aug-09 	</a:t>
            </a:r>
            <a:r>
              <a:rPr lang="en-US" dirty="0" smtClean="0">
                <a:solidFill>
                  <a:srgbClr val="FF0000"/>
                </a:solidFill>
              </a:rPr>
              <a:t>TOM lab </a:t>
            </a:r>
            <a:r>
              <a:rPr lang="en-US" dirty="0" smtClean="0"/>
              <a:t>	With the help of books, manuals and internet 	</a:t>
            </a:r>
          </a:p>
          <a:p>
            <a:r>
              <a:rPr lang="en-US" dirty="0" smtClean="0">
                <a:solidFill>
                  <a:srgbClr val="FF0000"/>
                </a:solidFill>
              </a:rPr>
              <a:t>Preventive maintenance chart </a:t>
            </a:r>
            <a:r>
              <a:rPr lang="en-US" dirty="0" smtClean="0"/>
              <a:t>	To prevent instrument failure 	</a:t>
            </a:r>
            <a:r>
              <a:rPr lang="en-US" dirty="0" err="1" smtClean="0">
                <a:solidFill>
                  <a:srgbClr val="0070C0"/>
                </a:solidFill>
              </a:rPr>
              <a:t>Swapnil</a:t>
            </a:r>
            <a:r>
              <a:rPr lang="en-US" dirty="0" smtClean="0">
                <a:solidFill>
                  <a:srgbClr val="0070C0"/>
                </a:solidFill>
              </a:rPr>
              <a:t> &amp; </a:t>
            </a:r>
            <a:r>
              <a:rPr lang="en-US" dirty="0" err="1" smtClean="0">
                <a:solidFill>
                  <a:srgbClr val="0070C0"/>
                </a:solidFill>
              </a:rPr>
              <a:t>Kunal</a:t>
            </a:r>
            <a:r>
              <a:rPr lang="en-US" dirty="0" smtClean="0">
                <a:solidFill>
                  <a:srgbClr val="0070C0"/>
                </a:solidFill>
              </a:rPr>
              <a:t> </a:t>
            </a:r>
            <a:r>
              <a:rPr lang="en-US" dirty="0" smtClean="0"/>
              <a:t>	14-Aug-09 	</a:t>
            </a:r>
            <a:r>
              <a:rPr lang="en-US" dirty="0" smtClean="0">
                <a:solidFill>
                  <a:srgbClr val="FF0000"/>
                </a:solidFill>
              </a:rPr>
              <a:t>TOM lab </a:t>
            </a:r>
            <a:r>
              <a:rPr lang="en-US" dirty="0" smtClean="0"/>
              <a:t>	By common practice and equipment manual 	</a:t>
            </a:r>
          </a:p>
          <a:p>
            <a:r>
              <a:rPr lang="en-US" dirty="0" smtClean="0">
                <a:solidFill>
                  <a:srgbClr val="FF0000"/>
                </a:solidFill>
              </a:rPr>
              <a:t>5 S's Implementation </a:t>
            </a:r>
            <a:r>
              <a:rPr lang="en-US" dirty="0" smtClean="0"/>
              <a:t>	For effective workplace organization 	</a:t>
            </a:r>
            <a:r>
              <a:rPr lang="en-US" dirty="0" smtClean="0">
                <a:solidFill>
                  <a:srgbClr val="0070C0"/>
                </a:solidFill>
              </a:rPr>
              <a:t>5 S’s Team &amp; </a:t>
            </a:r>
            <a:r>
              <a:rPr lang="en-US" dirty="0" err="1" smtClean="0">
                <a:solidFill>
                  <a:srgbClr val="0070C0"/>
                </a:solidFill>
              </a:rPr>
              <a:t>Kunal</a:t>
            </a:r>
            <a:r>
              <a:rPr lang="en-US" dirty="0" smtClean="0">
                <a:solidFill>
                  <a:srgbClr val="0070C0"/>
                </a:solidFill>
              </a:rPr>
              <a:t> </a:t>
            </a:r>
            <a:r>
              <a:rPr lang="en-US" dirty="0" smtClean="0"/>
              <a:t>	12-Aug-09 	</a:t>
            </a:r>
            <a:r>
              <a:rPr lang="en-US" dirty="0" smtClean="0">
                <a:solidFill>
                  <a:srgbClr val="FF0000"/>
                </a:solidFill>
              </a:rPr>
              <a:t>TOM lab </a:t>
            </a:r>
            <a:r>
              <a:rPr lang="en-US" dirty="0" smtClean="0"/>
              <a:t>	By learning techniques from any industry 	</a:t>
            </a:r>
          </a:p>
          <a:p>
            <a:r>
              <a:rPr lang="en-US" dirty="0" smtClean="0">
                <a:solidFill>
                  <a:srgbClr val="FF0000"/>
                </a:solidFill>
              </a:rPr>
              <a:t>Mini Projects </a:t>
            </a:r>
            <a:r>
              <a:rPr lang="en-US" dirty="0" smtClean="0"/>
              <a:t>	To improve students’ knowledge &amp; skill 	</a:t>
            </a:r>
            <a:r>
              <a:rPr lang="en-US" dirty="0" err="1" smtClean="0">
                <a:solidFill>
                  <a:srgbClr val="0070C0"/>
                </a:solidFill>
              </a:rPr>
              <a:t>Ankur</a:t>
            </a:r>
            <a:r>
              <a:rPr lang="en-US" dirty="0" smtClean="0">
                <a:solidFill>
                  <a:srgbClr val="0070C0"/>
                </a:solidFill>
              </a:rPr>
              <a:t> &amp; </a:t>
            </a:r>
            <a:r>
              <a:rPr lang="en-US" dirty="0" err="1" smtClean="0">
                <a:solidFill>
                  <a:srgbClr val="0070C0"/>
                </a:solidFill>
              </a:rPr>
              <a:t>Sourabh</a:t>
            </a:r>
            <a:r>
              <a:rPr lang="en-US" dirty="0" smtClean="0">
                <a:solidFill>
                  <a:srgbClr val="0070C0"/>
                </a:solidFill>
              </a:rPr>
              <a:t> </a:t>
            </a:r>
            <a:r>
              <a:rPr lang="en-US" dirty="0" smtClean="0"/>
              <a:t>	13-Aug-09 	</a:t>
            </a:r>
            <a:r>
              <a:rPr lang="en-US" dirty="0" smtClean="0">
                <a:solidFill>
                  <a:srgbClr val="FF0000"/>
                </a:solidFill>
              </a:rPr>
              <a:t>TOM lab </a:t>
            </a:r>
            <a:r>
              <a:rPr lang="en-US" dirty="0" smtClean="0"/>
              <a:t>	By selecting instrument to be designed or repaired 	</a:t>
            </a:r>
          </a:p>
          <a:p>
            <a:r>
              <a:rPr lang="en-US" dirty="0" smtClean="0">
                <a:solidFill>
                  <a:srgbClr val="FF0000"/>
                </a:solidFill>
              </a:rPr>
              <a:t>"Learn and Earn" in lab </a:t>
            </a:r>
            <a:r>
              <a:rPr lang="en-US" dirty="0" smtClean="0"/>
              <a:t>	Social work with improvement in lab. </a:t>
            </a:r>
            <a:r>
              <a:rPr lang="en-US" dirty="0" smtClean="0">
                <a:solidFill>
                  <a:srgbClr val="0070C0"/>
                </a:solidFill>
              </a:rPr>
              <a:t>	</a:t>
            </a:r>
            <a:r>
              <a:rPr lang="en-US" dirty="0" err="1" smtClean="0">
                <a:solidFill>
                  <a:srgbClr val="0070C0"/>
                </a:solidFill>
              </a:rPr>
              <a:t>Rushikesh</a:t>
            </a:r>
            <a:r>
              <a:rPr lang="en-US" dirty="0" smtClean="0">
                <a:solidFill>
                  <a:srgbClr val="0070C0"/>
                </a:solidFill>
              </a:rPr>
              <a:t> &amp; </a:t>
            </a:r>
            <a:r>
              <a:rPr lang="en-US" dirty="0" err="1" smtClean="0">
                <a:solidFill>
                  <a:srgbClr val="0070C0"/>
                </a:solidFill>
              </a:rPr>
              <a:t>Sourabh</a:t>
            </a:r>
            <a:r>
              <a:rPr lang="en-US" dirty="0" smtClean="0">
                <a:solidFill>
                  <a:srgbClr val="0070C0"/>
                </a:solidFill>
              </a:rPr>
              <a:t> </a:t>
            </a:r>
            <a:r>
              <a:rPr lang="en-US" dirty="0" smtClean="0"/>
              <a:t>	17-Aug-09 	</a:t>
            </a:r>
            <a:r>
              <a:rPr lang="en-US" dirty="0" smtClean="0">
                <a:solidFill>
                  <a:srgbClr val="FF0000"/>
                </a:solidFill>
              </a:rPr>
              <a:t>TOM lab </a:t>
            </a:r>
            <a:r>
              <a:rPr lang="en-US" dirty="0" smtClean="0"/>
              <a:t>	By taking information from library 	</a:t>
            </a:r>
          </a:p>
          <a:p>
            <a:r>
              <a:rPr lang="en-US" dirty="0" smtClean="0">
                <a:solidFill>
                  <a:srgbClr val="FF0000"/>
                </a:solidFill>
              </a:rPr>
              <a:t>Safety and Health </a:t>
            </a:r>
            <a:r>
              <a:rPr lang="en-US" dirty="0" smtClean="0"/>
              <a:t>	To create safe environment 	</a:t>
            </a:r>
            <a:r>
              <a:rPr lang="en-US" dirty="0" err="1" smtClean="0">
                <a:solidFill>
                  <a:srgbClr val="0070C0"/>
                </a:solidFill>
              </a:rPr>
              <a:t>Devdatta</a:t>
            </a:r>
            <a:r>
              <a:rPr lang="en-US" dirty="0" smtClean="0">
                <a:solidFill>
                  <a:srgbClr val="0070C0"/>
                </a:solidFill>
              </a:rPr>
              <a:t> &amp; </a:t>
            </a:r>
            <a:r>
              <a:rPr lang="en-US" dirty="0" err="1" smtClean="0">
                <a:solidFill>
                  <a:srgbClr val="0070C0"/>
                </a:solidFill>
              </a:rPr>
              <a:t>Hanumant</a:t>
            </a:r>
            <a:r>
              <a:rPr lang="en-US" dirty="0" smtClean="0">
                <a:solidFill>
                  <a:srgbClr val="0070C0"/>
                </a:solidFill>
              </a:rPr>
              <a:t> </a:t>
            </a:r>
            <a:r>
              <a:rPr lang="en-US" dirty="0" smtClean="0"/>
              <a:t>	15-Aug-09 	</a:t>
            </a:r>
            <a:r>
              <a:rPr lang="en-US" dirty="0" smtClean="0">
                <a:solidFill>
                  <a:srgbClr val="FF0000"/>
                </a:solidFill>
              </a:rPr>
              <a:t>TOM lab </a:t>
            </a:r>
            <a:r>
              <a:rPr lang="en-US" dirty="0" smtClean="0"/>
              <a:t>	By preventing accidents and Implementing 5 S's 	</a:t>
            </a:r>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15) Follow Up and Review </a:t>
            </a:r>
          </a:p>
        </p:txBody>
      </p:sp>
      <p:sp>
        <p:nvSpPr>
          <p:cNvPr id="3" name="Content Placeholder 2"/>
          <p:cNvSpPr>
            <a:spLocks noGrp="1"/>
          </p:cNvSpPr>
          <p:nvPr>
            <p:ph idx="1"/>
          </p:nvPr>
        </p:nvSpPr>
        <p:spPr>
          <a:xfrm>
            <a:off x="457200" y="785794"/>
            <a:ext cx="8229600" cy="5340369"/>
          </a:xfrm>
        </p:spPr>
        <p:txBody>
          <a:bodyPr>
            <a:normAutofit/>
          </a:bodyPr>
          <a:lstStyle/>
          <a:p>
            <a:endParaRPr lang="en-US" dirty="0" smtClean="0"/>
          </a:p>
          <a:p>
            <a:pPr>
              <a:buNone/>
            </a:pPr>
            <a:r>
              <a:rPr lang="en-US" dirty="0" smtClean="0"/>
              <a:t>                To check the performance of the regular implementation they decided to take a follow up and review of the activities. The tool used for the same was </a:t>
            </a:r>
            <a:r>
              <a:rPr lang="en-US" i="1" dirty="0" smtClean="0"/>
              <a:t>Formative Follow Up technique. </a:t>
            </a:r>
          </a:p>
          <a:p>
            <a:pPr>
              <a:buNone/>
            </a:pPr>
            <a:r>
              <a:rPr lang="en-US" i="1" dirty="0" smtClean="0"/>
              <a:t>             The Formative Follow Up includes the Surveys, interviews, data collection, experiments and number point rule. </a:t>
            </a:r>
            <a:endParaRPr lang="en-US" dirty="0"/>
          </a:p>
        </p:txBody>
      </p:sp>
    </p:spTree>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16) Recurrence Prevention </a:t>
            </a:r>
            <a:br>
              <a:rPr lang="en-US" b="1" dirty="0" smtClean="0"/>
            </a:br>
            <a:endParaRPr lang="en-US" dirty="0"/>
          </a:p>
        </p:txBody>
      </p:sp>
      <p:sp>
        <p:nvSpPr>
          <p:cNvPr id="3" name="Content Placeholder 2"/>
          <p:cNvSpPr>
            <a:spLocks noGrp="1"/>
          </p:cNvSpPr>
          <p:nvPr>
            <p:ph idx="1"/>
          </p:nvPr>
        </p:nvSpPr>
        <p:spPr>
          <a:xfrm>
            <a:off x="457200" y="1214422"/>
            <a:ext cx="8229600" cy="4911741"/>
          </a:xfrm>
        </p:spPr>
        <p:txBody>
          <a:bodyPr>
            <a:normAutofit fontScale="77500" lnSpcReduction="20000"/>
          </a:bodyPr>
          <a:lstStyle/>
          <a:p>
            <a:pPr>
              <a:buNone/>
            </a:pPr>
            <a:r>
              <a:rPr lang="en-US" dirty="0" smtClean="0"/>
              <a:t>                   </a:t>
            </a:r>
            <a:r>
              <a:rPr lang="en-US" dirty="0" smtClean="0"/>
              <a:t>To sustain the effects and results of the implementation done, </a:t>
            </a:r>
            <a:r>
              <a:rPr lang="en-US" dirty="0" smtClean="0">
                <a:solidFill>
                  <a:srgbClr val="FF0000"/>
                </a:solidFill>
              </a:rPr>
              <a:t>the need is to sustain it</a:t>
            </a:r>
            <a:r>
              <a:rPr lang="en-US" dirty="0" smtClean="0"/>
              <a:t>. For that very reason they used a FMEA (Failure Mode and Effect Analysis). The purpose of using FMEA was to identify all the possible failures in future with current practices of implementation.</a:t>
            </a:r>
          </a:p>
          <a:p>
            <a:pPr>
              <a:buNone/>
            </a:pPr>
            <a:r>
              <a:rPr lang="en-US" dirty="0" smtClean="0"/>
              <a:t>                  The figure x shows a FMEA sheet. Firstly all possible failure modes are found out and rated as follows:- </a:t>
            </a:r>
          </a:p>
          <a:p>
            <a:r>
              <a:rPr lang="en-US" dirty="0" smtClean="0"/>
              <a:t>S – Severity rating, </a:t>
            </a:r>
          </a:p>
          <a:p>
            <a:r>
              <a:rPr lang="en-US" dirty="0" smtClean="0"/>
              <a:t>O – Occurrence rating, </a:t>
            </a:r>
          </a:p>
          <a:p>
            <a:r>
              <a:rPr lang="en-US" dirty="0" smtClean="0"/>
              <a:t>D – Detection rating </a:t>
            </a:r>
          </a:p>
          <a:p>
            <a:r>
              <a:rPr lang="en-US" dirty="0" smtClean="0"/>
              <a:t>Then RPM (Risk Priority Number) is calculated by </a:t>
            </a:r>
          </a:p>
          <a:p>
            <a:r>
              <a:rPr lang="en-US" dirty="0" smtClean="0"/>
              <a:t>RPN = S </a:t>
            </a:r>
            <a:r>
              <a:rPr lang="az-Cyrl-AZ" dirty="0" smtClean="0"/>
              <a:t>х </a:t>
            </a:r>
            <a:r>
              <a:rPr lang="en-US" dirty="0" smtClean="0"/>
              <a:t>O </a:t>
            </a:r>
            <a:r>
              <a:rPr lang="az-Cyrl-AZ" dirty="0" smtClean="0"/>
              <a:t>х </a:t>
            </a:r>
            <a:r>
              <a:rPr lang="en-US" dirty="0" smtClean="0"/>
              <a:t>D </a:t>
            </a:r>
            <a:endParaRPr lang="en-US"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t>
            </a:r>
            <a:r>
              <a:rPr lang="en-US" i="1" dirty="0" smtClean="0"/>
              <a:t>FMEA sheet for recurrence prevention</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1050235" y="1600200"/>
            <a:ext cx="7043530" cy="4525963"/>
          </a:xfrm>
          <a:prstGeom prst="rect">
            <a:avLst/>
          </a:prstGeom>
          <a:noFill/>
          <a:ln w="9525">
            <a:noFill/>
            <a:miter lim="800000"/>
            <a:headEnd/>
            <a:tailEnd/>
          </a:ln>
          <a:effectLst/>
        </p:spPr>
      </p:pic>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17) Future Plans </a:t>
            </a:r>
            <a:br>
              <a:rPr lang="en-US" b="1" dirty="0" smtClean="0"/>
            </a:b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dirty="0" smtClean="0"/>
              <a:t>future plans of the KANAD Quality Circle are as follows: </a:t>
            </a:r>
          </a:p>
          <a:p>
            <a:r>
              <a:rPr lang="en-US" dirty="0" smtClean="0"/>
              <a:t>a. Continuation of present implementation and evaluation. </a:t>
            </a:r>
          </a:p>
          <a:p>
            <a:r>
              <a:rPr lang="en-US" dirty="0" smtClean="0">
                <a:solidFill>
                  <a:srgbClr val="FF0000"/>
                </a:solidFill>
              </a:rPr>
              <a:t>b. Extending the current practice to other labs. </a:t>
            </a:r>
          </a:p>
          <a:p>
            <a:r>
              <a:rPr lang="en-US" dirty="0" smtClean="0"/>
              <a:t>c. Intradepartmental Best Lab competition and incentives. </a:t>
            </a:r>
          </a:p>
          <a:p>
            <a:r>
              <a:rPr lang="en-US" dirty="0" smtClean="0">
                <a:solidFill>
                  <a:srgbClr val="FF0000"/>
                </a:solidFill>
              </a:rPr>
              <a:t>d. Learn &amp; Earn program on broader level. </a:t>
            </a:r>
          </a:p>
          <a:p>
            <a:r>
              <a:rPr lang="en-US" dirty="0" smtClean="0"/>
              <a:t>e. Consultancy jobs and testing to increase utilization of lab equipments. </a:t>
            </a:r>
          </a:p>
          <a:p>
            <a:endParaRPr lang="en-US"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18) Contribution of Quality Circle </a:t>
            </a:r>
            <a:br>
              <a:rPr lang="en-US" b="1" dirty="0" smtClean="0"/>
            </a:br>
            <a:endParaRPr lang="en-US" dirty="0"/>
          </a:p>
        </p:txBody>
      </p:sp>
      <p:sp>
        <p:nvSpPr>
          <p:cNvPr id="3" name="Content Placeholder 2"/>
          <p:cNvSpPr>
            <a:spLocks noGrp="1"/>
          </p:cNvSpPr>
          <p:nvPr>
            <p:ph idx="1"/>
          </p:nvPr>
        </p:nvSpPr>
        <p:spPr>
          <a:xfrm>
            <a:off x="457200" y="1071546"/>
            <a:ext cx="8229600" cy="5054617"/>
          </a:xfrm>
        </p:spPr>
        <p:txBody>
          <a:bodyPr>
            <a:normAutofit fontScale="85000" lnSpcReduction="20000"/>
          </a:bodyPr>
          <a:lstStyle/>
          <a:p>
            <a:endParaRPr lang="en-US" dirty="0" smtClean="0"/>
          </a:p>
          <a:p>
            <a:pPr>
              <a:buNone/>
            </a:pPr>
            <a:r>
              <a:rPr lang="en-US" dirty="0" smtClean="0"/>
              <a:t>             The benefits gained by the students as well as QC members are as follows: </a:t>
            </a:r>
          </a:p>
          <a:p>
            <a:pPr>
              <a:buNone/>
            </a:pPr>
            <a:r>
              <a:rPr lang="en-US" dirty="0" smtClean="0"/>
              <a:t>             </a:t>
            </a:r>
            <a:r>
              <a:rPr lang="en-US" dirty="0" smtClean="0">
                <a:solidFill>
                  <a:srgbClr val="FF0000"/>
                </a:solidFill>
              </a:rPr>
              <a:t>Gains for the students: </a:t>
            </a:r>
          </a:p>
          <a:p>
            <a:r>
              <a:rPr lang="en-US" dirty="0" smtClean="0"/>
              <a:t>a) Technical knowledge of students is increased. </a:t>
            </a:r>
          </a:p>
          <a:p>
            <a:r>
              <a:rPr lang="en-US" dirty="0" smtClean="0"/>
              <a:t>a) Motivation for practical and analytical experimentation. </a:t>
            </a:r>
          </a:p>
          <a:p>
            <a:r>
              <a:rPr lang="en-US" dirty="0" smtClean="0"/>
              <a:t>b) Proper utilization and handling of laboratory equipments. </a:t>
            </a:r>
          </a:p>
          <a:p>
            <a:r>
              <a:rPr lang="en-US" dirty="0" smtClean="0"/>
              <a:t>c) Improved maintenance and housekeeping capability. </a:t>
            </a:r>
          </a:p>
          <a:p>
            <a:r>
              <a:rPr lang="en-US" dirty="0" smtClean="0"/>
              <a:t>d) Clean and safe laboratory environment. </a:t>
            </a:r>
          </a:p>
          <a:p>
            <a:r>
              <a:rPr lang="en-US" dirty="0" smtClean="0"/>
              <a:t>e) Improved sense of belongingness and satisfaction. </a:t>
            </a:r>
          </a:p>
          <a:p>
            <a:endParaRPr lang="en-US" dirty="0"/>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500042"/>
            <a:ext cx="8229600" cy="5626121"/>
          </a:xfrm>
        </p:spPr>
        <p:txBody>
          <a:bodyPr>
            <a:normAutofit/>
          </a:bodyPr>
          <a:lstStyle/>
          <a:p>
            <a:endParaRPr lang="en-US" dirty="0" smtClean="0"/>
          </a:p>
          <a:p>
            <a:r>
              <a:rPr lang="en-US" dirty="0" smtClean="0">
                <a:solidFill>
                  <a:srgbClr val="FF0000"/>
                </a:solidFill>
              </a:rPr>
              <a:t>Gains for the QC members: </a:t>
            </a:r>
          </a:p>
          <a:p>
            <a:r>
              <a:rPr lang="en-US" dirty="0" smtClean="0"/>
              <a:t>a) Experience of teamwork. </a:t>
            </a:r>
          </a:p>
          <a:p>
            <a:r>
              <a:rPr lang="en-US" dirty="0" smtClean="0"/>
              <a:t>b) Methodical problem solving skills. </a:t>
            </a:r>
          </a:p>
          <a:p>
            <a:r>
              <a:rPr lang="en-US" dirty="0" smtClean="0"/>
              <a:t>c) Improved Organizing &amp; Presentation skills. </a:t>
            </a:r>
          </a:p>
          <a:p>
            <a:r>
              <a:rPr lang="en-US" dirty="0" smtClean="0"/>
              <a:t>d) Happiness through continuous learning and development. </a:t>
            </a:r>
          </a:p>
          <a:p>
            <a:r>
              <a:rPr lang="en-US" dirty="0" smtClean="0"/>
              <a:t>e) Satisfaction through voluntary work. </a:t>
            </a:r>
          </a:p>
          <a:p>
            <a:r>
              <a:rPr lang="en-US" dirty="0" smtClean="0"/>
              <a:t>f) Ability to perceive probable consequences </a:t>
            </a:r>
          </a:p>
          <a:p>
            <a:endParaRPr lang="en-US" dirty="0"/>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19) Conclusion </a:t>
            </a:r>
            <a:br>
              <a:rPr lang="en-US" b="1" dirty="0" smtClean="0"/>
            </a:br>
            <a:endParaRPr lang="en-US" dirty="0"/>
          </a:p>
        </p:txBody>
      </p:sp>
      <p:sp>
        <p:nvSpPr>
          <p:cNvPr id="3" name="Content Placeholder 2"/>
          <p:cNvSpPr>
            <a:spLocks noGrp="1"/>
          </p:cNvSpPr>
          <p:nvPr>
            <p:ph idx="1"/>
          </p:nvPr>
        </p:nvSpPr>
        <p:spPr>
          <a:xfrm>
            <a:off x="457200" y="1071546"/>
            <a:ext cx="8229600" cy="5054617"/>
          </a:xfrm>
        </p:spPr>
        <p:txBody>
          <a:bodyPr>
            <a:normAutofit fontScale="85000" lnSpcReduction="20000"/>
          </a:bodyPr>
          <a:lstStyle/>
          <a:p>
            <a:endParaRPr lang="en-US" dirty="0" smtClean="0"/>
          </a:p>
          <a:p>
            <a:r>
              <a:rPr lang="en-US" dirty="0" smtClean="0"/>
              <a:t>             Quality </a:t>
            </a:r>
            <a:r>
              <a:rPr lang="en-US" dirty="0" smtClean="0"/>
              <a:t>Circles are </a:t>
            </a:r>
            <a:r>
              <a:rPr lang="en-US" dirty="0" smtClean="0">
                <a:solidFill>
                  <a:srgbClr val="FF0000"/>
                </a:solidFill>
              </a:rPr>
              <a:t>not limited to manufacturing </a:t>
            </a:r>
            <a:r>
              <a:rPr lang="en-US" dirty="0" smtClean="0"/>
              <a:t>firms only. They are applicable for variety of organizations </a:t>
            </a:r>
            <a:r>
              <a:rPr lang="en-US" dirty="0" smtClean="0"/>
              <a:t>  where </a:t>
            </a:r>
            <a:r>
              <a:rPr lang="en-US" dirty="0" smtClean="0"/>
              <a:t>there is scope for group based solution of work related problems.</a:t>
            </a:r>
          </a:p>
          <a:p>
            <a:r>
              <a:rPr lang="en-US" dirty="0" smtClean="0"/>
              <a:t>              In </a:t>
            </a:r>
            <a:r>
              <a:rPr lang="en-US" dirty="0" smtClean="0"/>
              <a:t>educational institutes the solutions are easy to implement as the </a:t>
            </a:r>
            <a:r>
              <a:rPr lang="en-US" dirty="0" smtClean="0">
                <a:solidFill>
                  <a:srgbClr val="FF0000"/>
                </a:solidFill>
              </a:rPr>
              <a:t>students are working for their own </a:t>
            </a:r>
            <a:r>
              <a:rPr lang="en-US" dirty="0" smtClean="0"/>
              <a:t>development. The </a:t>
            </a:r>
            <a:r>
              <a:rPr lang="en-US" dirty="0" smtClean="0">
                <a:solidFill>
                  <a:srgbClr val="FF0000"/>
                </a:solidFill>
              </a:rPr>
              <a:t>development of educational </a:t>
            </a:r>
            <a:r>
              <a:rPr lang="en-US" dirty="0" smtClean="0"/>
              <a:t>institutes lies in the </a:t>
            </a:r>
            <a:r>
              <a:rPr lang="en-US" dirty="0" smtClean="0">
                <a:solidFill>
                  <a:srgbClr val="FF0000"/>
                </a:solidFill>
              </a:rPr>
              <a:t>students overall growth</a:t>
            </a:r>
            <a:r>
              <a:rPr lang="en-US" dirty="0" smtClean="0"/>
              <a:t>.</a:t>
            </a:r>
          </a:p>
          <a:p>
            <a:r>
              <a:rPr lang="en-US" dirty="0" smtClean="0"/>
              <a:t> </a:t>
            </a:r>
            <a:r>
              <a:rPr lang="en-US" dirty="0" smtClean="0"/>
              <a:t>             </a:t>
            </a:r>
            <a:r>
              <a:rPr lang="en-US" dirty="0" smtClean="0">
                <a:solidFill>
                  <a:srgbClr val="FF0000"/>
                </a:solidFill>
              </a:rPr>
              <a:t>The </a:t>
            </a:r>
            <a:r>
              <a:rPr lang="en-US" dirty="0" smtClean="0">
                <a:solidFill>
                  <a:srgbClr val="FF0000"/>
                </a:solidFill>
              </a:rPr>
              <a:t>concept seems simple </a:t>
            </a:r>
            <a:r>
              <a:rPr lang="en-US" dirty="0" smtClean="0"/>
              <a:t>and it is, </a:t>
            </a:r>
            <a:r>
              <a:rPr lang="en-US" dirty="0" smtClean="0">
                <a:solidFill>
                  <a:srgbClr val="FF0000"/>
                </a:solidFill>
              </a:rPr>
              <a:t>but</a:t>
            </a:r>
            <a:r>
              <a:rPr lang="en-US" dirty="0" smtClean="0"/>
              <a:t> the implementation and the effort needed to keep the circles functioning </a:t>
            </a:r>
            <a:r>
              <a:rPr lang="en-US" dirty="0" smtClean="0">
                <a:solidFill>
                  <a:srgbClr val="FF0000"/>
                </a:solidFill>
              </a:rPr>
              <a:t>effectively require strong support </a:t>
            </a:r>
            <a:r>
              <a:rPr lang="en-US" dirty="0" smtClean="0"/>
              <a:t>and commitment from the group members and the authorities. </a:t>
            </a:r>
            <a:endParaRPr lang="en-US" dirty="0"/>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Presentation</a:t>
            </a:r>
            <a:br>
              <a:rPr lang="en-US" dirty="0" smtClean="0"/>
            </a:br>
            <a:r>
              <a:rPr lang="en-US" dirty="0" smtClean="0"/>
              <a:t>(Adopted from PDF )</a:t>
            </a:r>
            <a:endParaRPr lang="en-US" dirty="0"/>
          </a:p>
        </p:txBody>
      </p:sp>
      <p:sp>
        <p:nvSpPr>
          <p:cNvPr id="3" name="Content Placeholder 2"/>
          <p:cNvSpPr>
            <a:spLocks noGrp="1"/>
          </p:cNvSpPr>
          <p:nvPr>
            <p:ph idx="1"/>
          </p:nvPr>
        </p:nvSpPr>
        <p:spPr/>
        <p:txBody>
          <a:bodyPr>
            <a:normAutofit fontScale="85000" lnSpcReduction="10000"/>
          </a:bodyPr>
          <a:lstStyle/>
          <a:p>
            <a:endParaRPr lang="en-US" dirty="0" smtClean="0"/>
          </a:p>
          <a:p>
            <a:endParaRPr lang="en-US" dirty="0" smtClean="0"/>
          </a:p>
          <a:p>
            <a:pPr>
              <a:buNone/>
            </a:pPr>
            <a:r>
              <a:rPr lang="en-US" dirty="0" smtClean="0"/>
              <a:t>By </a:t>
            </a:r>
          </a:p>
          <a:p>
            <a:pPr>
              <a:buNone/>
            </a:pPr>
            <a:r>
              <a:rPr lang="en-US" dirty="0" smtClean="0"/>
              <a:t>Av </a:t>
            </a:r>
            <a:r>
              <a:rPr lang="en-US" dirty="0" err="1" smtClean="0"/>
              <a:t>seshagirirao</a:t>
            </a:r>
            <a:endParaRPr lang="en-US" dirty="0" smtClean="0"/>
          </a:p>
          <a:p>
            <a:pPr>
              <a:buNone/>
            </a:pPr>
            <a:r>
              <a:rPr lang="en-US" dirty="0" err="1" smtClean="0"/>
              <a:t>Sr</a:t>
            </a:r>
            <a:r>
              <a:rPr lang="en-US" dirty="0" smtClean="0"/>
              <a:t> </a:t>
            </a:r>
            <a:r>
              <a:rPr lang="en-US" dirty="0" err="1" smtClean="0"/>
              <a:t>Faculty,QCFI</a:t>
            </a:r>
            <a:r>
              <a:rPr lang="en-US" dirty="0" smtClean="0"/>
              <a:t>.</a:t>
            </a:r>
          </a:p>
          <a:p>
            <a:pPr>
              <a:buNone/>
            </a:pPr>
            <a:r>
              <a:rPr lang="en-US" dirty="0" smtClean="0"/>
              <a:t>21/08/2020 </a:t>
            </a:r>
          </a:p>
          <a:p>
            <a:pPr>
              <a:buNone/>
            </a:pPr>
            <a:endParaRPr lang="en-US" dirty="0" smtClean="0"/>
          </a:p>
          <a:p>
            <a:pPr>
              <a:buNone/>
            </a:pPr>
            <a:r>
              <a:rPr lang="en-US" dirty="0" smtClean="0">
                <a:solidFill>
                  <a:srgbClr val="FFFF00"/>
                </a:solidFill>
              </a:rPr>
              <a:t>Ref: </a:t>
            </a:r>
            <a:r>
              <a:rPr lang="en-US" i="1" dirty="0" smtClean="0">
                <a:solidFill>
                  <a:srgbClr val="FFFF00"/>
                </a:solidFill>
              </a:rPr>
              <a:t>Proceedings of the 2012 International Conference on Industrial Engineering and Operations Management Istanbul, Turkey, July 3 – 6, 2012</a:t>
            </a:r>
            <a:endParaRPr lang="en-US" dirty="0">
              <a:solidFill>
                <a:srgbClr val="FFFF00"/>
              </a:solidFill>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Methodology adopted </a:t>
            </a:r>
          </a:p>
        </p:txBody>
      </p:sp>
      <p:sp>
        <p:nvSpPr>
          <p:cNvPr id="3" name="Content Placeholder 2"/>
          <p:cNvSpPr>
            <a:spLocks noGrp="1"/>
          </p:cNvSpPr>
          <p:nvPr>
            <p:ph idx="1"/>
          </p:nvPr>
        </p:nvSpPr>
        <p:spPr/>
        <p:txBody>
          <a:bodyPr/>
          <a:lstStyle/>
          <a:p>
            <a:pPr>
              <a:buNone/>
            </a:pPr>
            <a:r>
              <a:rPr lang="en-US" dirty="0" smtClean="0"/>
              <a:t>                As this is an initiation of Quality Circle activity in the College of Engineering </a:t>
            </a:r>
            <a:r>
              <a:rPr lang="en-US" dirty="0" err="1" smtClean="0"/>
              <a:t>Pune</a:t>
            </a:r>
            <a:r>
              <a:rPr lang="en-US" dirty="0" smtClean="0"/>
              <a:t>, the KANAD Quality Circle members strictly followed </a:t>
            </a:r>
            <a:r>
              <a:rPr lang="en-US" dirty="0" smtClean="0">
                <a:solidFill>
                  <a:srgbClr val="FF0000"/>
                </a:solidFill>
              </a:rPr>
              <a:t>the standard steps </a:t>
            </a:r>
            <a:r>
              <a:rPr lang="en-US" dirty="0" smtClean="0"/>
              <a:t>and procedures given by QCFI (Quality Circle Forum of India) for the </a:t>
            </a:r>
            <a:r>
              <a:rPr lang="en-US" dirty="0" smtClean="0">
                <a:solidFill>
                  <a:srgbClr val="FF0000"/>
                </a:solidFill>
              </a:rPr>
              <a:t>effective implementation </a:t>
            </a:r>
            <a:r>
              <a:rPr lang="en-US" dirty="0" smtClean="0"/>
              <a:t>of the Quality Circle. </a:t>
            </a:r>
            <a:endParaRPr lang="en-US" dirty="0"/>
          </a:p>
        </p:txBody>
      </p:sp>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1546"/>
            <a:ext cx="8229600" cy="346092"/>
          </a:xfrm>
        </p:spPr>
        <p:txBody>
          <a:bodyPr>
            <a:normAutofit fontScale="90000"/>
          </a:bodyPr>
          <a:lstStyle/>
          <a:p>
            <a:r>
              <a:rPr lang="en-US" b="1" dirty="0" smtClean="0"/>
              <a:t>1) </a:t>
            </a:r>
            <a:r>
              <a:rPr lang="en-US" b="1" dirty="0" smtClean="0">
                <a:solidFill>
                  <a:srgbClr val="C00000"/>
                </a:solidFill>
              </a:rPr>
              <a:t>Identification of Work Related Problems </a:t>
            </a:r>
            <a:r>
              <a:rPr lang="en-US" b="1" dirty="0" smtClean="0"/>
              <a:t/>
            </a:r>
            <a:br>
              <a:rPr lang="en-US" b="1" dirty="0" smtClean="0"/>
            </a:br>
            <a:endParaRPr lang="en-US" dirty="0"/>
          </a:p>
        </p:txBody>
      </p:sp>
      <p:sp>
        <p:nvSpPr>
          <p:cNvPr id="3" name="Content Placeholder 2"/>
          <p:cNvSpPr>
            <a:spLocks noGrp="1"/>
          </p:cNvSpPr>
          <p:nvPr>
            <p:ph idx="1"/>
          </p:nvPr>
        </p:nvSpPr>
        <p:spPr/>
        <p:txBody>
          <a:bodyPr/>
          <a:lstStyle/>
          <a:p>
            <a:endParaRPr lang="en-US" dirty="0"/>
          </a:p>
          <a:p>
            <a:pPr>
              <a:buNone/>
            </a:pPr>
            <a:r>
              <a:rPr lang="en-US" dirty="0" smtClean="0"/>
              <a:t>                     Firstly </a:t>
            </a:r>
            <a:r>
              <a:rPr lang="en-US" dirty="0"/>
              <a:t>with the help of </a:t>
            </a:r>
            <a:r>
              <a:rPr lang="en-US" i="1" dirty="0"/>
              <a:t>observation and discussion, </a:t>
            </a:r>
            <a:r>
              <a:rPr lang="en-US" i="1" dirty="0">
                <a:solidFill>
                  <a:srgbClr val="00B0F0"/>
                </a:solidFill>
              </a:rPr>
              <a:t>problems related </a:t>
            </a:r>
            <a:r>
              <a:rPr lang="en-US" i="1" dirty="0"/>
              <a:t>to the teaching-learning and institute premises were identified. </a:t>
            </a:r>
            <a:r>
              <a:rPr lang="en-US" i="1" dirty="0">
                <a:solidFill>
                  <a:srgbClr val="FF0000"/>
                </a:solidFill>
              </a:rPr>
              <a:t>The total problems </a:t>
            </a:r>
            <a:r>
              <a:rPr lang="en-US" i="1" dirty="0"/>
              <a:t>found out were 52.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71546"/>
            <a:ext cx="8229600" cy="346092"/>
          </a:xfrm>
        </p:spPr>
        <p:txBody>
          <a:bodyPr>
            <a:normAutofit fontScale="90000"/>
          </a:bodyPr>
          <a:lstStyle/>
          <a:p>
            <a:r>
              <a:rPr lang="en-US" b="1" dirty="0" smtClean="0"/>
              <a:t>2) Stratification of Problems Identified </a:t>
            </a:r>
            <a:br>
              <a:rPr lang="en-US" b="1" dirty="0" smtClean="0"/>
            </a:br>
            <a:endParaRPr lang="en-US" dirty="0"/>
          </a:p>
        </p:txBody>
      </p:sp>
      <p:sp>
        <p:nvSpPr>
          <p:cNvPr id="3" name="Content Placeholder 2"/>
          <p:cNvSpPr>
            <a:spLocks noGrp="1"/>
          </p:cNvSpPr>
          <p:nvPr>
            <p:ph idx="1"/>
          </p:nvPr>
        </p:nvSpPr>
        <p:spPr/>
        <p:txBody>
          <a:bodyPr>
            <a:normAutofit fontScale="70000" lnSpcReduction="20000"/>
          </a:bodyPr>
          <a:lstStyle/>
          <a:p>
            <a:endParaRPr lang="en-US" dirty="0"/>
          </a:p>
          <a:p>
            <a:r>
              <a:rPr lang="en-US" dirty="0" smtClean="0"/>
              <a:t>The </a:t>
            </a:r>
            <a:r>
              <a:rPr lang="en-US" dirty="0"/>
              <a:t>problems were stratified according to three groups’ viz. Green Zone, Yellow Zone and Red Zone. </a:t>
            </a:r>
          </a:p>
          <a:p>
            <a:r>
              <a:rPr lang="en-US" dirty="0"/>
              <a:t>• </a:t>
            </a:r>
            <a:r>
              <a:rPr lang="en-US" b="1" dirty="0"/>
              <a:t>Green Zone – Problems which can be solved by QC members. </a:t>
            </a:r>
          </a:p>
          <a:p>
            <a:r>
              <a:rPr lang="en-US" dirty="0"/>
              <a:t>• </a:t>
            </a:r>
            <a:r>
              <a:rPr lang="en-US" b="1" dirty="0"/>
              <a:t>Yellow Zone – Involvement of Department authorities is necessary. </a:t>
            </a:r>
          </a:p>
          <a:p>
            <a:r>
              <a:rPr lang="en-US" dirty="0"/>
              <a:t>• </a:t>
            </a:r>
            <a:r>
              <a:rPr lang="en-US" b="1" dirty="0"/>
              <a:t>Red Zone – Involvement of management authorities is necessary. </a:t>
            </a:r>
          </a:p>
          <a:p>
            <a:endParaRPr lang="en-US" dirty="0"/>
          </a:p>
          <a:p>
            <a:r>
              <a:rPr lang="en-US" dirty="0"/>
              <a:t>It is found that the 14 problems were from </a:t>
            </a:r>
            <a:r>
              <a:rPr lang="en-US" dirty="0">
                <a:solidFill>
                  <a:srgbClr val="FF0000"/>
                </a:solidFill>
              </a:rPr>
              <a:t>Green Zone (26</a:t>
            </a:r>
            <a:r>
              <a:rPr lang="en-US" dirty="0" smtClean="0">
                <a:solidFill>
                  <a:srgbClr val="FF0000"/>
                </a:solidFill>
              </a:rPr>
              <a:t>%),</a:t>
            </a:r>
          </a:p>
          <a:p>
            <a:pPr>
              <a:buNone/>
            </a:pPr>
            <a:r>
              <a:rPr lang="en-US" dirty="0" smtClean="0">
                <a:solidFill>
                  <a:srgbClr val="FF0000"/>
                </a:solidFill>
              </a:rPr>
              <a:t>      </a:t>
            </a:r>
            <a:r>
              <a:rPr lang="en-US" dirty="0"/>
              <a:t>19 problems were from </a:t>
            </a:r>
            <a:r>
              <a:rPr lang="en-US" dirty="0">
                <a:solidFill>
                  <a:srgbClr val="FF0000"/>
                </a:solidFill>
              </a:rPr>
              <a:t>Yellow Zone (37%) </a:t>
            </a:r>
            <a:r>
              <a:rPr lang="en-US" dirty="0"/>
              <a:t>and 19 problems were from </a:t>
            </a:r>
            <a:r>
              <a:rPr lang="en-US" dirty="0">
                <a:solidFill>
                  <a:srgbClr val="FF0000"/>
                </a:solidFill>
              </a:rPr>
              <a:t>Red Zone (37%). </a:t>
            </a:r>
          </a:p>
          <a:p>
            <a:r>
              <a:rPr lang="en-US" dirty="0"/>
              <a:t>The figure 1 shows a graphical representation of the stratification for better visualization: </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Stratification / Pi graph</a:t>
            </a:r>
            <a:endParaRPr lang="en-US" dirty="0"/>
          </a:p>
        </p:txBody>
      </p:sp>
      <p:pic>
        <p:nvPicPr>
          <p:cNvPr id="1026" name="Picture 2"/>
          <p:cNvPicPr>
            <a:picLocks noGrp="1" noChangeAspect="1" noChangeArrowheads="1"/>
          </p:cNvPicPr>
          <p:nvPr>
            <p:ph idx="1"/>
          </p:nvPr>
        </p:nvPicPr>
        <p:blipFill>
          <a:blip r:embed="rId2"/>
          <a:srcRect/>
          <a:stretch>
            <a:fillRect/>
          </a:stretch>
        </p:blipFill>
        <p:spPr bwMode="auto">
          <a:xfrm>
            <a:off x="1597302" y="2285992"/>
            <a:ext cx="5928449" cy="3143272"/>
          </a:xfrm>
          <a:prstGeom prst="rect">
            <a:avLst/>
          </a:prstGeom>
          <a:noFill/>
          <a:ln w="9525">
            <a:noFill/>
            <a:miter lim="800000"/>
            <a:headEnd/>
            <a:tailEnd/>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3) Categorization of Problems Identified </a:t>
            </a:r>
            <a:endParaRPr lang="en-US" b="1" dirty="0"/>
          </a:p>
        </p:txBody>
      </p:sp>
      <p:sp>
        <p:nvSpPr>
          <p:cNvPr id="3" name="Content Placeholder 2"/>
          <p:cNvSpPr>
            <a:spLocks noGrp="1"/>
          </p:cNvSpPr>
          <p:nvPr>
            <p:ph idx="1"/>
          </p:nvPr>
        </p:nvSpPr>
        <p:spPr/>
        <p:txBody>
          <a:bodyPr>
            <a:normAutofit fontScale="70000" lnSpcReduction="20000"/>
          </a:bodyPr>
          <a:lstStyle/>
          <a:p>
            <a:endParaRPr lang="en-US" dirty="0"/>
          </a:p>
          <a:p>
            <a:pPr>
              <a:buNone/>
            </a:pPr>
            <a:r>
              <a:rPr lang="en-US" dirty="0" smtClean="0"/>
              <a:t> The </a:t>
            </a:r>
            <a:r>
              <a:rPr lang="en-US" dirty="0"/>
              <a:t>further </a:t>
            </a:r>
            <a:r>
              <a:rPr lang="en-US" dirty="0" err="1"/>
              <a:t>organisation</a:t>
            </a:r>
            <a:r>
              <a:rPr lang="en-US" dirty="0"/>
              <a:t> of collected problems was done as follows: </a:t>
            </a:r>
          </a:p>
          <a:p>
            <a:pPr>
              <a:buNone/>
            </a:pPr>
            <a:r>
              <a:rPr lang="en-US" dirty="0"/>
              <a:t>• </a:t>
            </a:r>
            <a:r>
              <a:rPr lang="en-US" dirty="0">
                <a:solidFill>
                  <a:srgbClr val="FF0000"/>
                </a:solidFill>
              </a:rPr>
              <a:t>Infrastructure – A (23.08%), </a:t>
            </a:r>
          </a:p>
          <a:p>
            <a:pPr>
              <a:buNone/>
            </a:pPr>
            <a:r>
              <a:rPr lang="en-US" dirty="0"/>
              <a:t>• Maintenance – B (9.62%), </a:t>
            </a:r>
          </a:p>
          <a:p>
            <a:pPr>
              <a:buNone/>
            </a:pPr>
            <a:r>
              <a:rPr lang="en-US" dirty="0"/>
              <a:t>• Students – C (11.54%), </a:t>
            </a:r>
          </a:p>
          <a:p>
            <a:pPr>
              <a:buNone/>
            </a:pPr>
            <a:r>
              <a:rPr lang="en-US" dirty="0"/>
              <a:t>• Teachers – D (1%), </a:t>
            </a:r>
          </a:p>
          <a:p>
            <a:pPr>
              <a:buNone/>
            </a:pPr>
            <a:r>
              <a:rPr lang="en-US" dirty="0"/>
              <a:t>• Resources and Facilities </a:t>
            </a:r>
            <a:r>
              <a:rPr lang="en-US" dirty="0">
                <a:solidFill>
                  <a:srgbClr val="FF0000"/>
                </a:solidFill>
              </a:rPr>
              <a:t>– E (17.31%), </a:t>
            </a:r>
          </a:p>
          <a:p>
            <a:pPr>
              <a:buNone/>
            </a:pPr>
            <a:r>
              <a:rPr lang="en-US" dirty="0"/>
              <a:t>• Health – F (13.46%), </a:t>
            </a:r>
          </a:p>
          <a:p>
            <a:pPr>
              <a:buNone/>
            </a:pPr>
            <a:r>
              <a:rPr lang="en-US" dirty="0">
                <a:solidFill>
                  <a:srgbClr val="FF0000"/>
                </a:solidFill>
              </a:rPr>
              <a:t>• Academics – G (23.08%) </a:t>
            </a:r>
          </a:p>
          <a:p>
            <a:endParaRPr lang="en-US" dirty="0"/>
          </a:p>
          <a:p>
            <a:pPr>
              <a:buNone/>
            </a:pPr>
            <a:r>
              <a:rPr lang="en-US" dirty="0" smtClean="0"/>
              <a:t>                 The </a:t>
            </a:r>
            <a:r>
              <a:rPr lang="en-US" i="1" dirty="0"/>
              <a:t>Histogram shown in Figure 2 shows that most of the problems were accumulated in Infrastructure, Academics and Resources &amp; Facility. </a:t>
            </a:r>
            <a:endParaRPr lang="en-US"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217</TotalTime>
  <Words>2967</Words>
  <Application>Microsoft Office PowerPoint</Application>
  <PresentationFormat>On-screen Show (4:3)</PresentationFormat>
  <Paragraphs>300</Paragraphs>
  <Slides>50</Slides>
  <Notes>2</Notes>
  <HiddenSlides>0</HiddenSlides>
  <MMClips>0</MMClips>
  <ScaleCrop>false</ScaleCrop>
  <HeadingPairs>
    <vt:vector size="4" baseType="variant">
      <vt:variant>
        <vt:lpstr>Theme</vt:lpstr>
      </vt:variant>
      <vt:variant>
        <vt:i4>1</vt:i4>
      </vt:variant>
      <vt:variant>
        <vt:lpstr>Slide Titles</vt:lpstr>
      </vt:variant>
      <vt:variant>
        <vt:i4>50</vt:i4>
      </vt:variant>
    </vt:vector>
  </HeadingPairs>
  <TitlesOfParts>
    <vt:vector size="51" baseType="lpstr">
      <vt:lpstr>Office Theme</vt:lpstr>
      <vt:lpstr>KANAD CIRCLE</vt:lpstr>
      <vt:lpstr> Quality Circle:  An Approach to Solve Institutional Problems:  </vt:lpstr>
      <vt:lpstr>Introduction</vt:lpstr>
      <vt:lpstr>  Formation and Operation of  KANAD    Quality Circle (KQC) </vt:lpstr>
      <vt:lpstr>Methodology adopted </vt:lpstr>
      <vt:lpstr>1) Identification of Work Related Problems  </vt:lpstr>
      <vt:lpstr>2) Stratification of Problems Identified  </vt:lpstr>
      <vt:lpstr>Stratification / Pi graph</vt:lpstr>
      <vt:lpstr>3) Categorization of Problems Identified </vt:lpstr>
      <vt:lpstr>Histogram</vt:lpstr>
      <vt:lpstr>4) Problem Selection (2)  </vt:lpstr>
      <vt:lpstr>HOW ?</vt:lpstr>
      <vt:lpstr>Methodology</vt:lpstr>
      <vt:lpstr> Multi-voting </vt:lpstr>
      <vt:lpstr>a) Feedback From Students  </vt:lpstr>
      <vt:lpstr>Fig. 3</vt:lpstr>
      <vt:lpstr>10 problems</vt:lpstr>
      <vt:lpstr>Slide 18</vt:lpstr>
      <vt:lpstr>5) Defining the Problem (3)  </vt:lpstr>
      <vt:lpstr>6) Analysis of the Problem (4) </vt:lpstr>
      <vt:lpstr>Flow diagram</vt:lpstr>
      <vt:lpstr>Benchmarking  </vt:lpstr>
      <vt:lpstr>Analysis </vt:lpstr>
      <vt:lpstr>Analysis of Problem by 4W1H </vt:lpstr>
      <vt:lpstr>Condition </vt:lpstr>
      <vt:lpstr> Finding Out Causes of the Problem (5)  </vt:lpstr>
      <vt:lpstr>Contd..</vt:lpstr>
      <vt:lpstr>Relation between causes (Affinity diagram)</vt:lpstr>
      <vt:lpstr>9) Finding Out the Root Causes (6)  </vt:lpstr>
      <vt:lpstr>Fish Bone diagram</vt:lpstr>
      <vt:lpstr>10) Analysis of Root Causes  </vt:lpstr>
      <vt:lpstr>Table showing root cause and the ratings given to them by QC members </vt:lpstr>
      <vt:lpstr>Root causes</vt:lpstr>
      <vt:lpstr>Finding Out Solutions (8)</vt:lpstr>
      <vt:lpstr>Slide 35</vt:lpstr>
      <vt:lpstr>Solutions</vt:lpstr>
      <vt:lpstr>Foreseeing Probable Resistances (9) </vt:lpstr>
      <vt:lpstr>Force Field Analysis showing helping and hindering forces  </vt:lpstr>
      <vt:lpstr>13) Trial Implementation and Checking Performance  </vt:lpstr>
      <vt:lpstr>14) Regular Implementation (11)</vt:lpstr>
      <vt:lpstr> Action plan for regular implementation using 5W1H Action Plan (P of PDCA cycle)   </vt:lpstr>
      <vt:lpstr>15) Follow Up and Review </vt:lpstr>
      <vt:lpstr>16) Recurrence Prevention  </vt:lpstr>
      <vt:lpstr> FMEA sheet for recurrence prevention</vt:lpstr>
      <vt:lpstr>17) Future Plans  </vt:lpstr>
      <vt:lpstr>18) Contribution of Quality Circle  </vt:lpstr>
      <vt:lpstr>Slide 47</vt:lpstr>
      <vt:lpstr>19) Conclusion  </vt:lpstr>
      <vt:lpstr>Presentation (Adopted from PDF )</vt:lpstr>
      <vt:lpstr>Slide 50</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KANAD CIRCLE</dc:title>
  <dc:creator>avseshagirirao@yahoo.com</dc:creator>
  <cp:lastModifiedBy>avseshagirirao@yahoo.com</cp:lastModifiedBy>
  <cp:revision>22</cp:revision>
  <dcterms:created xsi:type="dcterms:W3CDTF">2020-08-17T12:36:49Z</dcterms:created>
  <dcterms:modified xsi:type="dcterms:W3CDTF">2020-08-21T08:26:32Z</dcterms:modified>
</cp:coreProperties>
</file>